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8"/>
  </p:notesMasterIdLst>
  <p:handoutMasterIdLst>
    <p:handoutMasterId r:id="rId79"/>
  </p:handoutMasterIdLst>
  <p:sldIdLst>
    <p:sldId id="341" r:id="rId2"/>
    <p:sldId id="256" r:id="rId3"/>
    <p:sldId id="258" r:id="rId4"/>
    <p:sldId id="342" r:id="rId5"/>
    <p:sldId id="343" r:id="rId6"/>
    <p:sldId id="364" r:id="rId7"/>
    <p:sldId id="365" r:id="rId8"/>
    <p:sldId id="366" r:id="rId9"/>
    <p:sldId id="344" r:id="rId10"/>
    <p:sldId id="367" r:id="rId11"/>
    <p:sldId id="368" r:id="rId12"/>
    <p:sldId id="370" r:id="rId13"/>
    <p:sldId id="369"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45" r:id="rId27"/>
    <p:sldId id="346"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Lst>
  <p:sldSz cx="9144000" cy="6858000" type="screen4x3"/>
  <p:notesSz cx="6954838" cy="9240838"/>
  <p:defaultTextStyle>
    <a:defPPr>
      <a:defRPr lang="en-US"/>
    </a:defPPr>
    <a:lvl1pPr algn="l" rtl="0" fontAlgn="base">
      <a:spcBef>
        <a:spcPct val="0"/>
      </a:spcBef>
      <a:spcAft>
        <a:spcPct val="0"/>
      </a:spcAft>
      <a:defRPr sz="2400" kern="1200" baseline="-25000">
        <a:solidFill>
          <a:schemeClr val="tx1"/>
        </a:solidFill>
        <a:latin typeface="Tahoma" pitchFamily="34" charset="0"/>
        <a:ea typeface="+mn-ea"/>
        <a:cs typeface="+mn-cs"/>
      </a:defRPr>
    </a:lvl1pPr>
    <a:lvl2pPr marL="457200" algn="l" rtl="0" fontAlgn="base">
      <a:spcBef>
        <a:spcPct val="0"/>
      </a:spcBef>
      <a:spcAft>
        <a:spcPct val="0"/>
      </a:spcAft>
      <a:defRPr sz="2400" kern="1200" baseline="-25000">
        <a:solidFill>
          <a:schemeClr val="tx1"/>
        </a:solidFill>
        <a:latin typeface="Tahoma" pitchFamily="34" charset="0"/>
        <a:ea typeface="+mn-ea"/>
        <a:cs typeface="+mn-cs"/>
      </a:defRPr>
    </a:lvl2pPr>
    <a:lvl3pPr marL="914400" algn="l" rtl="0" fontAlgn="base">
      <a:spcBef>
        <a:spcPct val="0"/>
      </a:spcBef>
      <a:spcAft>
        <a:spcPct val="0"/>
      </a:spcAft>
      <a:defRPr sz="2400" kern="1200" baseline="-25000">
        <a:solidFill>
          <a:schemeClr val="tx1"/>
        </a:solidFill>
        <a:latin typeface="Tahoma" pitchFamily="34" charset="0"/>
        <a:ea typeface="+mn-ea"/>
        <a:cs typeface="+mn-cs"/>
      </a:defRPr>
    </a:lvl3pPr>
    <a:lvl4pPr marL="1371600" algn="l" rtl="0" fontAlgn="base">
      <a:spcBef>
        <a:spcPct val="0"/>
      </a:spcBef>
      <a:spcAft>
        <a:spcPct val="0"/>
      </a:spcAft>
      <a:defRPr sz="2400" kern="1200" baseline="-25000">
        <a:solidFill>
          <a:schemeClr val="tx1"/>
        </a:solidFill>
        <a:latin typeface="Tahoma" pitchFamily="34" charset="0"/>
        <a:ea typeface="+mn-ea"/>
        <a:cs typeface="+mn-cs"/>
      </a:defRPr>
    </a:lvl4pPr>
    <a:lvl5pPr marL="1828800" algn="l" rtl="0" fontAlgn="base">
      <a:spcBef>
        <a:spcPct val="0"/>
      </a:spcBef>
      <a:spcAft>
        <a:spcPct val="0"/>
      </a:spcAft>
      <a:defRPr sz="2400" kern="1200" baseline="-25000">
        <a:solidFill>
          <a:schemeClr val="tx1"/>
        </a:solidFill>
        <a:latin typeface="Tahoma" pitchFamily="34" charset="0"/>
        <a:ea typeface="+mn-ea"/>
        <a:cs typeface="+mn-cs"/>
      </a:defRPr>
    </a:lvl5pPr>
    <a:lvl6pPr marL="2286000" algn="l" defTabSz="914400" rtl="0" eaLnBrk="1" latinLnBrk="0" hangingPunct="1">
      <a:defRPr sz="2400" kern="1200" baseline="-25000">
        <a:solidFill>
          <a:schemeClr val="tx1"/>
        </a:solidFill>
        <a:latin typeface="Tahoma" pitchFamily="34" charset="0"/>
        <a:ea typeface="+mn-ea"/>
        <a:cs typeface="+mn-cs"/>
      </a:defRPr>
    </a:lvl6pPr>
    <a:lvl7pPr marL="2743200" algn="l" defTabSz="914400" rtl="0" eaLnBrk="1" latinLnBrk="0" hangingPunct="1">
      <a:defRPr sz="2400" kern="1200" baseline="-25000">
        <a:solidFill>
          <a:schemeClr val="tx1"/>
        </a:solidFill>
        <a:latin typeface="Tahoma" pitchFamily="34" charset="0"/>
        <a:ea typeface="+mn-ea"/>
        <a:cs typeface="+mn-cs"/>
      </a:defRPr>
    </a:lvl7pPr>
    <a:lvl8pPr marL="3200400" algn="l" defTabSz="914400" rtl="0" eaLnBrk="1" latinLnBrk="0" hangingPunct="1">
      <a:defRPr sz="2400" kern="1200" baseline="-25000">
        <a:solidFill>
          <a:schemeClr val="tx1"/>
        </a:solidFill>
        <a:latin typeface="Tahoma" pitchFamily="34" charset="0"/>
        <a:ea typeface="+mn-ea"/>
        <a:cs typeface="+mn-cs"/>
      </a:defRPr>
    </a:lvl8pPr>
    <a:lvl9pPr marL="3657600" algn="l" defTabSz="914400" rtl="0" eaLnBrk="1" latinLnBrk="0" hangingPunct="1">
      <a:defRPr sz="2400" kern="1200" baseline="-250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19E"/>
    <a:srgbClr val="E99C01"/>
    <a:srgbClr val="996600"/>
    <a:srgbClr val="070147"/>
    <a:srgbClr val="070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59" autoAdjust="0"/>
    <p:restoredTop sz="94575" autoAdjust="0"/>
  </p:normalViewPr>
  <p:slideViewPr>
    <p:cSldViewPr>
      <p:cViewPr varScale="1">
        <p:scale>
          <a:sx n="88" d="100"/>
          <a:sy n="88" d="100"/>
        </p:scale>
        <p:origin x="-684" y="-102"/>
      </p:cViewPr>
      <p:guideLst>
        <p:guide orient="horz" pos="2160"/>
        <p:guide orient="horz" pos="528"/>
        <p:guide orient="horz" pos="3936"/>
        <p:guide pos="54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lvl1pPr defTabSz="925513">
              <a:defRPr sz="1200" baseline="0">
                <a:latin typeface="Arial" charset="0"/>
              </a:defRPr>
            </a:lvl1pPr>
          </a:lstStyle>
          <a:p>
            <a:endParaRPr lang="en-US"/>
          </a:p>
        </p:txBody>
      </p:sp>
      <p:sp>
        <p:nvSpPr>
          <p:cNvPr id="125955" name="Rectangle 3"/>
          <p:cNvSpPr>
            <a:spLocks noGrp="1" noChangeArrowheads="1"/>
          </p:cNvSpPr>
          <p:nvPr>
            <p:ph type="dt" sz="quarter" idx="1"/>
          </p:nvPr>
        </p:nvSpPr>
        <p:spPr bwMode="auto">
          <a:xfrm>
            <a:off x="3940175"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lvl1pPr algn="r" defTabSz="925513">
              <a:defRPr sz="1200" baseline="0">
                <a:latin typeface="Arial" charset="0"/>
              </a:defRPr>
            </a:lvl1pPr>
          </a:lstStyle>
          <a:p>
            <a:endParaRPr lang="en-US"/>
          </a:p>
        </p:txBody>
      </p:sp>
      <p:sp>
        <p:nvSpPr>
          <p:cNvPr id="125956" name="Rectangle 4"/>
          <p:cNvSpPr>
            <a:spLocks noGrp="1" noChangeArrowheads="1"/>
          </p:cNvSpPr>
          <p:nvPr>
            <p:ph type="ftr" sz="quarter" idx="2"/>
          </p:nvPr>
        </p:nvSpPr>
        <p:spPr bwMode="auto">
          <a:xfrm>
            <a:off x="0"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defTabSz="925513">
              <a:defRPr sz="1200" baseline="0">
                <a:latin typeface="Arial" charset="0"/>
              </a:defRPr>
            </a:lvl1pPr>
          </a:lstStyle>
          <a:p>
            <a:endParaRPr lang="en-US"/>
          </a:p>
        </p:txBody>
      </p:sp>
      <p:sp>
        <p:nvSpPr>
          <p:cNvPr id="125957" name="Rectangle 5"/>
          <p:cNvSpPr>
            <a:spLocks noGrp="1" noChangeArrowheads="1"/>
          </p:cNvSpPr>
          <p:nvPr>
            <p:ph type="sldNum" sz="quarter" idx="3"/>
          </p:nvPr>
        </p:nvSpPr>
        <p:spPr bwMode="auto">
          <a:xfrm>
            <a:off x="3940175"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r" defTabSz="925513">
              <a:defRPr sz="1200" baseline="0">
                <a:latin typeface="Arial" charset="0"/>
              </a:defRPr>
            </a:lvl1pPr>
          </a:lstStyle>
          <a:p>
            <a:fld id="{04F24E9E-089E-4445-92E8-06C8A05945B5}" type="slidenum">
              <a:rPr lang="en-US"/>
              <a:pPr/>
              <a:t>‹#›</a:t>
            </a:fld>
            <a:endParaRPr lang="en-US"/>
          </a:p>
        </p:txBody>
      </p:sp>
    </p:spTree>
    <p:extLst>
      <p:ext uri="{BB962C8B-B14F-4D97-AF65-F5344CB8AC3E}">
        <p14:creationId xmlns:p14="http://schemas.microsoft.com/office/powerpoint/2010/main" val="255496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lvl1pPr defTabSz="925513">
              <a:defRPr sz="1200" baseline="0"/>
            </a:lvl1pPr>
          </a:lstStyle>
          <a:p>
            <a:endParaRPr lang="en-US"/>
          </a:p>
        </p:txBody>
      </p:sp>
      <p:sp>
        <p:nvSpPr>
          <p:cNvPr id="96259" name="Rectangle 3"/>
          <p:cNvSpPr>
            <a:spLocks noGrp="1" noChangeArrowheads="1"/>
          </p:cNvSpPr>
          <p:nvPr>
            <p:ph type="dt"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lvl1pPr algn="r" defTabSz="925513">
              <a:defRPr sz="1200" baseline="0"/>
            </a:lvl1pPr>
          </a:lstStyle>
          <a:p>
            <a:endParaRPr lang="en-US"/>
          </a:p>
        </p:txBody>
      </p:sp>
      <p:sp>
        <p:nvSpPr>
          <p:cNvPr id="96260" name="Rectangle 4"/>
          <p:cNvSpPr>
            <a:spLocks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927100" y="4389438"/>
            <a:ext cx="510063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262" name="Rectangle 6"/>
          <p:cNvSpPr>
            <a:spLocks noGrp="1" noChangeArrowheads="1"/>
          </p:cNvSpPr>
          <p:nvPr>
            <p:ph type="ftr" sz="quarter" idx="4"/>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defTabSz="925513">
              <a:defRPr sz="1200" baseline="0"/>
            </a:lvl1pPr>
          </a:lstStyle>
          <a:p>
            <a:endParaRPr lang="en-US"/>
          </a:p>
        </p:txBody>
      </p:sp>
      <p:sp>
        <p:nvSpPr>
          <p:cNvPr id="96263" name="Rectangle 7"/>
          <p:cNvSpPr>
            <a:spLocks noGrp="1" noChangeArrowheads="1"/>
          </p:cNvSpPr>
          <p:nvPr>
            <p:ph type="sldNum" sz="quarter" idx="5"/>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r" defTabSz="925513">
              <a:defRPr sz="1200" baseline="0"/>
            </a:lvl1pPr>
          </a:lstStyle>
          <a:p>
            <a:fld id="{A473CCDA-7389-4663-B4A1-790B47BF0CDA}" type="slidenum">
              <a:rPr lang="en-US"/>
              <a:pPr/>
              <a:t>‹#›</a:t>
            </a:fld>
            <a:endParaRPr lang="en-US"/>
          </a:p>
        </p:txBody>
      </p:sp>
    </p:spTree>
    <p:extLst>
      <p:ext uri="{BB962C8B-B14F-4D97-AF65-F5344CB8AC3E}">
        <p14:creationId xmlns:p14="http://schemas.microsoft.com/office/powerpoint/2010/main" val="1640711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B4ABC-A8F3-4F24-8838-61836DD7A2FE}" type="slidenum">
              <a:rPr lang="en-US"/>
              <a:pPr/>
              <a:t>1</a:t>
            </a:fld>
            <a:endParaRPr lang="en-US"/>
          </a:p>
        </p:txBody>
      </p:sp>
      <p:sp>
        <p:nvSpPr>
          <p:cNvPr id="288770" name="Rectangle 2"/>
          <p:cNvSpPr>
            <a:spLocks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72A80-0E1D-41D7-A3CF-2C98F045D995}" type="slidenum">
              <a:rPr lang="en-US"/>
              <a:pPr/>
              <a:t>13</a:t>
            </a:fld>
            <a:endParaRPr lang="en-US"/>
          </a:p>
        </p:txBody>
      </p:sp>
      <p:sp>
        <p:nvSpPr>
          <p:cNvPr id="428034" name="Rectangle 2"/>
          <p:cNvSpPr>
            <a:spLocks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EFF8A-FD35-412F-9F27-0F6FFF93B290}" type="slidenum">
              <a:rPr lang="en-US"/>
              <a:pPr/>
              <a:t>14</a:t>
            </a:fld>
            <a:endParaRPr lang="en-US"/>
          </a:p>
        </p:txBody>
      </p:sp>
      <p:sp>
        <p:nvSpPr>
          <p:cNvPr id="432130" name="Rectangle 2"/>
          <p:cNvSpPr>
            <a:spLocks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EE415-E0A8-4DB0-BD0B-993E0DEF3867}" type="slidenum">
              <a:rPr lang="en-US"/>
              <a:pPr/>
              <a:t>15</a:t>
            </a:fld>
            <a:endParaRPr lang="en-US"/>
          </a:p>
        </p:txBody>
      </p:sp>
      <p:sp>
        <p:nvSpPr>
          <p:cNvPr id="434178" name="Rectangle 2"/>
          <p:cNvSpPr>
            <a:spLocks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00A79-1C0B-4E55-80D1-E32084A73BD2}" type="slidenum">
              <a:rPr lang="en-US"/>
              <a:pPr/>
              <a:t>16</a:t>
            </a:fld>
            <a:endParaRPr lang="en-US"/>
          </a:p>
        </p:txBody>
      </p:sp>
      <p:sp>
        <p:nvSpPr>
          <p:cNvPr id="436226" name="Rectangle 2"/>
          <p:cNvSpPr>
            <a:spLocks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07690-2CF4-49C9-A095-A78F8212E491}" type="slidenum">
              <a:rPr lang="en-US"/>
              <a:pPr/>
              <a:t>17</a:t>
            </a:fld>
            <a:endParaRPr lang="en-US"/>
          </a:p>
        </p:txBody>
      </p:sp>
      <p:sp>
        <p:nvSpPr>
          <p:cNvPr id="438274" name="Rectangle 2"/>
          <p:cNvSpPr>
            <a:spLocks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97A3D-263A-4CB4-8251-03D850AF1920}" type="slidenum">
              <a:rPr lang="en-US"/>
              <a:pPr/>
              <a:t>18</a:t>
            </a:fld>
            <a:endParaRPr lang="en-US"/>
          </a:p>
        </p:txBody>
      </p:sp>
      <p:sp>
        <p:nvSpPr>
          <p:cNvPr id="440322" name="Rectangle 2"/>
          <p:cNvSpPr>
            <a:spLocks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411CF-C0A7-4C58-BA50-AA9DD346910B}" type="slidenum">
              <a:rPr lang="en-US"/>
              <a:pPr/>
              <a:t>19</a:t>
            </a:fld>
            <a:endParaRPr lang="en-US"/>
          </a:p>
        </p:txBody>
      </p:sp>
      <p:sp>
        <p:nvSpPr>
          <p:cNvPr id="442370" name="Rectangle 2"/>
          <p:cNvSpPr>
            <a:spLocks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50EE9-7D00-4D16-8C78-52EB0F4EE835}" type="slidenum">
              <a:rPr lang="en-US"/>
              <a:pPr/>
              <a:t>20</a:t>
            </a:fld>
            <a:endParaRPr lang="en-US"/>
          </a:p>
        </p:txBody>
      </p:sp>
      <p:sp>
        <p:nvSpPr>
          <p:cNvPr id="444418" name="Rectangle 2"/>
          <p:cNvSpPr>
            <a:spLocks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D2DC9-24A4-45F5-8509-8646A91519FD}" type="slidenum">
              <a:rPr lang="en-US"/>
              <a:pPr/>
              <a:t>21</a:t>
            </a:fld>
            <a:endParaRPr lang="en-US"/>
          </a:p>
        </p:txBody>
      </p:sp>
      <p:sp>
        <p:nvSpPr>
          <p:cNvPr id="446466" name="Rectangle 2"/>
          <p:cNvSpPr>
            <a:spLocks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01C2C-38C7-4BEF-BE6B-30F24992D473}" type="slidenum">
              <a:rPr lang="en-US"/>
              <a:pPr/>
              <a:t>22</a:t>
            </a:fld>
            <a:endParaRPr lang="en-US"/>
          </a:p>
        </p:txBody>
      </p:sp>
      <p:sp>
        <p:nvSpPr>
          <p:cNvPr id="448514" name="Rectangle 2"/>
          <p:cNvSpPr>
            <a:spLocks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4C796-6FA1-486B-A933-0F878A41B066}" type="slidenum">
              <a:rPr lang="en-US"/>
              <a:pPr/>
              <a:t>2</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03DD4-6B4C-4A5E-90BE-4AE3C8B10960}" type="slidenum">
              <a:rPr lang="en-US"/>
              <a:pPr/>
              <a:t>23</a:t>
            </a:fld>
            <a:endParaRPr lang="en-US"/>
          </a:p>
        </p:txBody>
      </p:sp>
      <p:sp>
        <p:nvSpPr>
          <p:cNvPr id="450562" name="Rectangle 2"/>
          <p:cNvSpPr>
            <a:spLocks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DAF4C-E386-4314-B574-0ACF054833DD}" type="slidenum">
              <a:rPr lang="en-US"/>
              <a:pPr/>
              <a:t>24</a:t>
            </a:fld>
            <a:endParaRPr lang="en-US"/>
          </a:p>
        </p:txBody>
      </p:sp>
      <p:sp>
        <p:nvSpPr>
          <p:cNvPr id="452610" name="Rectangle 2"/>
          <p:cNvSpPr>
            <a:spLocks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5C2E7-A385-4299-BDE0-B51D447EBDBD}" type="slidenum">
              <a:rPr lang="en-US"/>
              <a:pPr/>
              <a:t>25</a:t>
            </a:fld>
            <a:endParaRPr lang="en-US"/>
          </a:p>
        </p:txBody>
      </p:sp>
      <p:sp>
        <p:nvSpPr>
          <p:cNvPr id="454658" name="Rectangle 2"/>
          <p:cNvSpPr>
            <a:spLocks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9B7A7-6EDA-47DA-84D6-1C569F847F06}" type="slidenum">
              <a:rPr lang="en-US"/>
              <a:pPr/>
              <a:t>28</a:t>
            </a:fld>
            <a:endParaRPr lang="en-US"/>
          </a:p>
        </p:txBody>
      </p:sp>
      <p:sp>
        <p:nvSpPr>
          <p:cNvPr id="456706" name="Rectangle 2"/>
          <p:cNvSpPr>
            <a:spLocks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61989-6C7D-4E18-B175-DDB6B731E212}" type="slidenum">
              <a:rPr lang="en-US"/>
              <a:pPr/>
              <a:t>29</a:t>
            </a:fld>
            <a:endParaRPr lang="en-US"/>
          </a:p>
        </p:txBody>
      </p:sp>
      <p:sp>
        <p:nvSpPr>
          <p:cNvPr id="458754" name="Rectangle 2"/>
          <p:cNvSpPr>
            <a:spLocks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F2E1A-A610-477A-95DE-38FD6A4E2242}" type="slidenum">
              <a:rPr lang="en-US"/>
              <a:pPr/>
              <a:t>30</a:t>
            </a:fld>
            <a:endParaRPr lang="en-US"/>
          </a:p>
        </p:txBody>
      </p:sp>
      <p:sp>
        <p:nvSpPr>
          <p:cNvPr id="460802" name="Rectangle 2"/>
          <p:cNvSpPr>
            <a:spLocks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E3263-515B-49ED-84F9-1B29306D794E}" type="slidenum">
              <a:rPr lang="en-US"/>
              <a:pPr/>
              <a:t>31</a:t>
            </a:fld>
            <a:endParaRPr lang="en-US"/>
          </a:p>
        </p:txBody>
      </p:sp>
      <p:sp>
        <p:nvSpPr>
          <p:cNvPr id="462850" name="Rectangle 2"/>
          <p:cNvSpPr>
            <a:spLocks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264C9-7E36-492F-96FA-BB7FE57A8FC9}" type="slidenum">
              <a:rPr lang="en-US"/>
              <a:pPr/>
              <a:t>32</a:t>
            </a:fld>
            <a:endParaRPr lang="en-US"/>
          </a:p>
        </p:txBody>
      </p:sp>
      <p:sp>
        <p:nvSpPr>
          <p:cNvPr id="464898" name="Rectangle 2"/>
          <p:cNvSpPr>
            <a:spLocks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7449D-B4DB-45AA-9D6E-FE390D2A40D3}" type="slidenum">
              <a:rPr lang="en-US"/>
              <a:pPr/>
              <a:t>33</a:t>
            </a:fld>
            <a:endParaRPr lang="en-US"/>
          </a:p>
        </p:txBody>
      </p:sp>
      <p:sp>
        <p:nvSpPr>
          <p:cNvPr id="466946" name="Rectangle 2"/>
          <p:cNvSpPr>
            <a:spLocks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C022B-D110-48BC-8E0E-1A620AF39B28}" type="slidenum">
              <a:rPr lang="en-US"/>
              <a:pPr/>
              <a:t>34</a:t>
            </a:fld>
            <a:endParaRPr lang="en-US"/>
          </a:p>
        </p:txBody>
      </p:sp>
      <p:sp>
        <p:nvSpPr>
          <p:cNvPr id="468994" name="Rectangle 2"/>
          <p:cNvSpPr>
            <a:spLocks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2928C-EF96-424B-AAB9-5BE67C89BC43}" type="slidenum">
              <a:rPr lang="en-US"/>
              <a:pPr/>
              <a:t>3</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3F1A8-3494-43DA-977A-80418F3724F9}" type="slidenum">
              <a:rPr lang="en-US"/>
              <a:pPr/>
              <a:t>35</a:t>
            </a:fld>
            <a:endParaRPr lang="en-US"/>
          </a:p>
        </p:txBody>
      </p:sp>
      <p:sp>
        <p:nvSpPr>
          <p:cNvPr id="471042" name="Rectangle 2"/>
          <p:cNvSpPr>
            <a:spLocks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A036F-F469-438A-9367-2A55BB128B3F}" type="slidenum">
              <a:rPr lang="en-US"/>
              <a:pPr/>
              <a:t>36</a:t>
            </a:fld>
            <a:endParaRPr lang="en-US"/>
          </a:p>
        </p:txBody>
      </p:sp>
      <p:sp>
        <p:nvSpPr>
          <p:cNvPr id="473090" name="Rectangle 2"/>
          <p:cNvSpPr>
            <a:spLocks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1940" indent="-289208" eaLnBrk="0" hangingPunct="0">
              <a:defRPr>
                <a:solidFill>
                  <a:schemeClr val="tx1"/>
                </a:solidFill>
                <a:latin typeface="Arial" charset="0"/>
                <a:cs typeface="Arial" charset="0"/>
              </a:defRPr>
            </a:lvl2pPr>
            <a:lvl3pPr marL="1156830" indent="-231366" eaLnBrk="0" hangingPunct="0">
              <a:defRPr>
                <a:solidFill>
                  <a:schemeClr val="tx1"/>
                </a:solidFill>
                <a:latin typeface="Arial" charset="0"/>
                <a:cs typeface="Arial" charset="0"/>
              </a:defRPr>
            </a:lvl3pPr>
            <a:lvl4pPr marL="1619562" indent="-231366" eaLnBrk="0" hangingPunct="0">
              <a:defRPr>
                <a:solidFill>
                  <a:schemeClr val="tx1"/>
                </a:solidFill>
                <a:latin typeface="Arial" charset="0"/>
                <a:cs typeface="Arial" charset="0"/>
              </a:defRPr>
            </a:lvl4pPr>
            <a:lvl5pPr marL="2082295" indent="-231366" eaLnBrk="0" hangingPunct="0">
              <a:defRPr>
                <a:solidFill>
                  <a:schemeClr val="tx1"/>
                </a:solidFill>
                <a:latin typeface="Arial" charset="0"/>
                <a:cs typeface="Arial" charset="0"/>
              </a:defRPr>
            </a:lvl5pPr>
            <a:lvl6pPr marL="2545027" indent="-231366" eaLnBrk="0" fontAlgn="base" hangingPunct="0">
              <a:spcBef>
                <a:spcPct val="0"/>
              </a:spcBef>
              <a:spcAft>
                <a:spcPct val="0"/>
              </a:spcAft>
              <a:defRPr>
                <a:solidFill>
                  <a:schemeClr val="tx1"/>
                </a:solidFill>
                <a:latin typeface="Arial" charset="0"/>
                <a:cs typeface="Arial" charset="0"/>
              </a:defRPr>
            </a:lvl6pPr>
            <a:lvl7pPr marL="3007759" indent="-231366" eaLnBrk="0" fontAlgn="base" hangingPunct="0">
              <a:spcBef>
                <a:spcPct val="0"/>
              </a:spcBef>
              <a:spcAft>
                <a:spcPct val="0"/>
              </a:spcAft>
              <a:defRPr>
                <a:solidFill>
                  <a:schemeClr val="tx1"/>
                </a:solidFill>
                <a:latin typeface="Arial" charset="0"/>
                <a:cs typeface="Arial" charset="0"/>
              </a:defRPr>
            </a:lvl7pPr>
            <a:lvl8pPr marL="3470491" indent="-231366" eaLnBrk="0" fontAlgn="base" hangingPunct="0">
              <a:spcBef>
                <a:spcPct val="0"/>
              </a:spcBef>
              <a:spcAft>
                <a:spcPct val="0"/>
              </a:spcAft>
              <a:defRPr>
                <a:solidFill>
                  <a:schemeClr val="tx1"/>
                </a:solidFill>
                <a:latin typeface="Arial" charset="0"/>
                <a:cs typeface="Arial" charset="0"/>
              </a:defRPr>
            </a:lvl8pPr>
            <a:lvl9pPr marL="3933223" indent="-231366" eaLnBrk="0" fontAlgn="base" hangingPunct="0">
              <a:spcBef>
                <a:spcPct val="0"/>
              </a:spcBef>
              <a:spcAft>
                <a:spcPct val="0"/>
              </a:spcAft>
              <a:defRPr>
                <a:solidFill>
                  <a:schemeClr val="tx1"/>
                </a:solidFill>
                <a:latin typeface="Arial" charset="0"/>
                <a:cs typeface="Arial" charset="0"/>
              </a:defRPr>
            </a:lvl9pPr>
          </a:lstStyle>
          <a:p>
            <a:pPr eaLnBrk="1" hangingPunct="1"/>
            <a:fld id="{BE4CC05C-A7A1-48C4-878C-E7AD21E364CE}" type="slidenum">
              <a:rPr lang="en-US"/>
              <a:pPr eaLnBrk="1" hangingPunct="1"/>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819A3-400B-4DB4-A6D2-3B391E4D10A2}" type="slidenum">
              <a:rPr lang="en-US"/>
              <a:pPr/>
              <a:t>6</a:t>
            </a:fld>
            <a:endParaRPr lang="en-US"/>
          </a:p>
        </p:txBody>
      </p:sp>
      <p:sp>
        <p:nvSpPr>
          <p:cNvPr id="417794" name="Rectangle 2"/>
          <p:cNvSpPr>
            <a:spLocks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EC857-CD77-4204-996E-21F966CCED97}" type="slidenum">
              <a:rPr lang="en-US"/>
              <a:pPr/>
              <a:t>7</a:t>
            </a:fld>
            <a:endParaRPr lang="en-US"/>
          </a:p>
        </p:txBody>
      </p:sp>
      <p:sp>
        <p:nvSpPr>
          <p:cNvPr id="419842" name="Rectangle 2"/>
          <p:cNvSpPr>
            <a:spLocks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307EE-0AFD-4737-9D8E-367E8598E8C0}" type="slidenum">
              <a:rPr lang="en-US"/>
              <a:pPr/>
              <a:t>8</a:t>
            </a:fld>
            <a:endParaRPr lang="en-US"/>
          </a:p>
        </p:txBody>
      </p:sp>
      <p:sp>
        <p:nvSpPr>
          <p:cNvPr id="421890" name="Rectangle 2"/>
          <p:cNvSpPr>
            <a:spLocks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109EE-7740-40CF-AA6B-BFB1DDB2EB9D}" type="slidenum">
              <a:rPr lang="en-US"/>
              <a:pPr/>
              <a:t>10</a:t>
            </a:fld>
            <a:endParaRPr lang="en-US"/>
          </a:p>
        </p:txBody>
      </p:sp>
      <p:sp>
        <p:nvSpPr>
          <p:cNvPr id="423938" name="Rectangle 2"/>
          <p:cNvSpPr>
            <a:spLocks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8B252-A472-4FE4-B616-9E102C1EF83F}" type="slidenum">
              <a:rPr lang="en-US"/>
              <a:pPr/>
              <a:t>11</a:t>
            </a:fld>
            <a:endParaRPr lang="en-US"/>
          </a:p>
        </p:txBody>
      </p:sp>
      <p:sp>
        <p:nvSpPr>
          <p:cNvPr id="425986" name="Rectangle 2"/>
          <p:cNvSpPr>
            <a:spLocks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1E88D-2EFE-4645-B9A3-F203EBE535CB}" type="slidenum">
              <a:rPr lang="en-US"/>
              <a:pPr/>
              <a:t>12</a:t>
            </a:fld>
            <a:endParaRPr lang="en-US"/>
          </a:p>
        </p:txBody>
      </p:sp>
      <p:sp>
        <p:nvSpPr>
          <p:cNvPr id="430082" name="Rectangle 2"/>
          <p:cNvSpPr>
            <a:spLocks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90818" name="Picture 2" descr="AHA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subTitle" idx="1"/>
          </p:nvPr>
        </p:nvSpPr>
        <p:spPr>
          <a:xfrm>
            <a:off x="609600" y="5638800"/>
            <a:ext cx="7772400" cy="838200"/>
          </a:xfrm>
        </p:spPr>
        <p:txBody>
          <a:bodyPr lIns="91440" tIns="45720" anchor="ctr"/>
          <a:lstStyle>
            <a:lvl1pPr marL="0" indent="0" algn="ctr">
              <a:buFont typeface="Times" pitchFamily="1" charset="0"/>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52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52400"/>
            <a:ext cx="2122487"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0" y="152400"/>
            <a:ext cx="6215063"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72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19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060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0" y="914400"/>
            <a:ext cx="4168775"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914400"/>
            <a:ext cx="4168775"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633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97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73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363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739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794" name="Picture 2" descr="bkgr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title"/>
          </p:nvPr>
        </p:nvSpPr>
        <p:spPr bwMode="auto">
          <a:xfrm>
            <a:off x="533400" y="152400"/>
            <a:ext cx="624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ctr" anchorCtr="0" compatLnSpc="1">
            <a:prstTxWarp prst="textNoShape">
              <a:avLst/>
            </a:prstTxWarp>
          </a:bodyPr>
          <a:lstStyle/>
          <a:p>
            <a:pPr lvl="0"/>
            <a:r>
              <a:rPr lang="en-US" smtClean="0"/>
              <a:t>Click to edit Master title style</a:t>
            </a:r>
          </a:p>
        </p:txBody>
      </p:sp>
      <p:sp>
        <p:nvSpPr>
          <p:cNvPr id="289796" name="Rectangle 4"/>
          <p:cNvSpPr>
            <a:spLocks noGrp="1" noChangeArrowheads="1"/>
          </p:cNvSpPr>
          <p:nvPr>
            <p:ph type="body" idx="1"/>
          </p:nvPr>
        </p:nvSpPr>
        <p:spPr bwMode="auto">
          <a:xfrm>
            <a:off x="349250" y="914400"/>
            <a:ext cx="84899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9797" name="Text Box 5"/>
          <p:cNvSpPr txBox="1">
            <a:spLocks noChangeArrowheads="1"/>
          </p:cNvSpPr>
          <p:nvPr userDrawn="1"/>
        </p:nvSpPr>
        <p:spPr bwMode="auto">
          <a:xfrm>
            <a:off x="0" y="6416675"/>
            <a:ext cx="4114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900" i="1" baseline="0">
                <a:solidFill>
                  <a:schemeClr val="bg1"/>
                </a:solidFill>
                <a:latin typeface="Arial" charset="0"/>
              </a:rPr>
              <a:t>Automotive Heating and Air Conditioning, </a:t>
            </a:r>
            <a:r>
              <a:rPr lang="en-US" sz="900" baseline="0">
                <a:solidFill>
                  <a:schemeClr val="bg1"/>
                </a:solidFill>
                <a:latin typeface="Arial" charset="0"/>
              </a:rPr>
              <a:t>6/e</a:t>
            </a:r>
          </a:p>
          <a:p>
            <a:pPr eaLnBrk="0" hangingPunct="0"/>
            <a:r>
              <a:rPr lang="en-US" sz="900" baseline="0">
                <a:solidFill>
                  <a:schemeClr val="bg1"/>
                </a:solidFill>
                <a:latin typeface="Arial" charset="0"/>
              </a:rPr>
              <a:t>By Thomas S. Birch</a:t>
            </a:r>
          </a:p>
        </p:txBody>
      </p:sp>
      <p:sp>
        <p:nvSpPr>
          <p:cNvPr id="289798" name="Text Box 6"/>
          <p:cNvSpPr txBox="1">
            <a:spLocks noChangeArrowheads="1"/>
          </p:cNvSpPr>
          <p:nvPr userDrawn="1"/>
        </p:nvSpPr>
        <p:spPr bwMode="auto">
          <a:xfrm>
            <a:off x="5334000" y="6400800"/>
            <a:ext cx="3733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900" baseline="0">
                <a:solidFill>
                  <a:schemeClr val="bg1"/>
                </a:solidFill>
                <a:latin typeface="Arial" charset="0"/>
              </a:rPr>
              <a:t>Copyright </a:t>
            </a:r>
            <a:r>
              <a:rPr lang="en-US" sz="900" baseline="0">
                <a:solidFill>
                  <a:schemeClr val="bg1"/>
                </a:solidFill>
                <a:latin typeface="Arial" charset="0"/>
                <a:ea typeface="ＭＳ Ｐゴシック" pitchFamily="1" charset="-128"/>
              </a:rPr>
              <a:t>©</a:t>
            </a:r>
            <a:r>
              <a:rPr lang="en-US" sz="900" baseline="0">
                <a:solidFill>
                  <a:schemeClr val="bg1"/>
                </a:solidFill>
                <a:latin typeface="Arial" charset="0"/>
              </a:rPr>
              <a:t> 2012, 2010, 2006, 2001, 1997, 1991 Pearson Education</a:t>
            </a:r>
          </a:p>
          <a:p>
            <a:pPr algn="r"/>
            <a:r>
              <a:rPr lang="en-US" sz="900" baseline="0">
                <a:solidFill>
                  <a:schemeClr val="bg1"/>
                </a:solidFill>
                <a:latin typeface="Arial" charset="0"/>
              </a:rPr>
              <a:t>Upper Saddle River, NJ 07458 • All rights reserved.</a:t>
            </a:r>
          </a:p>
        </p:txBody>
      </p:sp>
      <p:sp>
        <p:nvSpPr>
          <p:cNvPr id="289799" name="Rectangle 7"/>
          <p:cNvSpPr>
            <a:spLocks noGrp="1" noChangeArrowheads="1"/>
          </p:cNvSpPr>
          <p:nvPr userDrawn="1"/>
        </p:nvSpPr>
        <p:spPr bwMode="auto">
          <a:xfrm>
            <a:off x="4306888" y="6324600"/>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0" hangingPunct="0"/>
            <a:fld id="{9C8996C6-951C-4074-8E98-DD6E31F29418}" type="slidenum">
              <a:rPr lang="en-US" sz="900" baseline="0">
                <a:solidFill>
                  <a:schemeClr val="bg1"/>
                </a:solidFill>
                <a:latin typeface="Arial" charset="0"/>
                <a:ea typeface="ＭＳ Ｐゴシック" pitchFamily="1" charset="-128"/>
              </a:rPr>
              <a:pPr algn="ctr" eaLnBrk="0" hangingPunct="0"/>
              <a:t>‹#›</a:t>
            </a:fld>
            <a:endParaRPr lang="en-US" sz="900" baseline="0">
              <a:solidFill>
                <a:schemeClr val="bg1"/>
              </a:solidFill>
              <a:latin typeface="Arial" charset="0"/>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6">
                                            <p:txEl>
                                              <p:pRg st="0" end="0"/>
                                            </p:txEl>
                                          </p:spTgt>
                                        </p:tgtEl>
                                        <p:attrNameLst>
                                          <p:attrName>style.visibility</p:attrName>
                                        </p:attrNameLst>
                                      </p:cBhvr>
                                      <p:to>
                                        <p:strVal val="visible"/>
                                      </p:to>
                                    </p:set>
                                    <p:anim calcmode="lin" valueType="num">
                                      <p:cBhvr additive="base">
                                        <p:cTn id="7" dur="500" fill="hold"/>
                                        <p:tgtEl>
                                          <p:spTgt spid="2897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9796">
                                            <p:txEl>
                                              <p:pRg st="1" end="1"/>
                                            </p:txEl>
                                          </p:spTgt>
                                        </p:tgtEl>
                                        <p:attrNameLst>
                                          <p:attrName>style.visibility</p:attrName>
                                        </p:attrNameLst>
                                      </p:cBhvr>
                                      <p:to>
                                        <p:strVal val="visible"/>
                                      </p:to>
                                    </p:set>
                                    <p:anim calcmode="lin" valueType="num">
                                      <p:cBhvr additive="base">
                                        <p:cTn id="11" dur="500" fill="hold"/>
                                        <p:tgtEl>
                                          <p:spTgt spid="28979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979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9796">
                                            <p:txEl>
                                              <p:pRg st="2" end="2"/>
                                            </p:txEl>
                                          </p:spTgt>
                                        </p:tgtEl>
                                        <p:attrNameLst>
                                          <p:attrName>style.visibility</p:attrName>
                                        </p:attrNameLst>
                                      </p:cBhvr>
                                      <p:to>
                                        <p:strVal val="visible"/>
                                      </p:to>
                                    </p:set>
                                    <p:anim calcmode="lin" valueType="num">
                                      <p:cBhvr additive="base">
                                        <p:cTn id="15" dur="500" fill="hold"/>
                                        <p:tgtEl>
                                          <p:spTgt spid="28979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8979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9796">
                                            <p:txEl>
                                              <p:pRg st="3" end="3"/>
                                            </p:txEl>
                                          </p:spTgt>
                                        </p:tgtEl>
                                        <p:attrNameLst>
                                          <p:attrName>style.visibility</p:attrName>
                                        </p:attrNameLst>
                                      </p:cBhvr>
                                      <p:to>
                                        <p:strVal val="visible"/>
                                      </p:to>
                                    </p:set>
                                    <p:anim calcmode="lin" valueType="num">
                                      <p:cBhvr additive="base">
                                        <p:cTn id="19" dur="500" fill="hold"/>
                                        <p:tgtEl>
                                          <p:spTgt spid="28979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979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89796">
                                            <p:txEl>
                                              <p:pRg st="4" end="4"/>
                                            </p:txEl>
                                          </p:spTgt>
                                        </p:tgtEl>
                                        <p:attrNameLst>
                                          <p:attrName>style.visibility</p:attrName>
                                        </p:attrNameLst>
                                      </p:cBhvr>
                                      <p:to>
                                        <p:strVal val="visible"/>
                                      </p:to>
                                    </p:set>
                                    <p:anim calcmode="lin" valueType="num">
                                      <p:cBhvr additive="base">
                                        <p:cTn id="23" dur="500" fill="hold"/>
                                        <p:tgtEl>
                                          <p:spTgt spid="28979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8979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build="p" autoUpdateAnimBg="0">
        <p:tmplLst>
          <p:tmpl lvl="1">
            <p:tnLst>
              <p:par>
                <p:cTn presetID="2" presetClass="entr" presetSubtype="8" fill="hold" nodeType="clickEffect">
                  <p:stCondLst>
                    <p:cond delay="0"/>
                  </p:stCondLst>
                  <p:childTnLst>
                    <p:set>
                      <p:cBhvr>
                        <p:cTn dur="1" fill="hold">
                          <p:stCondLst>
                            <p:cond delay="0"/>
                          </p:stCondLst>
                        </p:cTn>
                        <p:tgtEl>
                          <p:spTgt spid="289796"/>
                        </p:tgtEl>
                        <p:attrNameLst>
                          <p:attrName>style.visibility</p:attrName>
                        </p:attrNameLst>
                      </p:cBhvr>
                      <p:to>
                        <p:strVal val="visible"/>
                      </p:to>
                    </p:set>
                    <p:anim calcmode="lin" valueType="num">
                      <p:cBhvr additive="base">
                        <p:cTn dur="500" fill="hold"/>
                        <p:tgtEl>
                          <p:spTgt spid="289796"/>
                        </p:tgtEl>
                        <p:attrNameLst>
                          <p:attrName>ppt_x</p:attrName>
                        </p:attrNameLst>
                      </p:cBhvr>
                      <p:tavLst>
                        <p:tav tm="0">
                          <p:val>
                            <p:strVal val="0-#ppt_w/2"/>
                          </p:val>
                        </p:tav>
                        <p:tav tm="100000">
                          <p:val>
                            <p:strVal val="#ppt_x"/>
                          </p:val>
                        </p:tav>
                      </p:tavLst>
                    </p:anim>
                    <p:anim calcmode="lin" valueType="num">
                      <p:cBhvr additive="base">
                        <p:cTn dur="500" fill="hold"/>
                        <p:tgtEl>
                          <p:spTgt spid="28979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289796"/>
                        </p:tgtEl>
                        <p:attrNameLst>
                          <p:attrName>style.visibility</p:attrName>
                        </p:attrNameLst>
                      </p:cBhvr>
                      <p:to>
                        <p:strVal val="visible"/>
                      </p:to>
                    </p:set>
                    <p:anim calcmode="lin" valueType="num">
                      <p:cBhvr additive="base">
                        <p:cTn dur="500" fill="hold"/>
                        <p:tgtEl>
                          <p:spTgt spid="289796"/>
                        </p:tgtEl>
                        <p:attrNameLst>
                          <p:attrName>ppt_x</p:attrName>
                        </p:attrNameLst>
                      </p:cBhvr>
                      <p:tavLst>
                        <p:tav tm="0">
                          <p:val>
                            <p:strVal val="0-#ppt_w/2"/>
                          </p:val>
                        </p:tav>
                        <p:tav tm="100000">
                          <p:val>
                            <p:strVal val="#ppt_x"/>
                          </p:val>
                        </p:tav>
                      </p:tavLst>
                    </p:anim>
                    <p:anim calcmode="lin" valueType="num">
                      <p:cBhvr additive="base">
                        <p:cTn dur="500" fill="hold"/>
                        <p:tgtEl>
                          <p:spTgt spid="28979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289796"/>
                        </p:tgtEl>
                        <p:attrNameLst>
                          <p:attrName>style.visibility</p:attrName>
                        </p:attrNameLst>
                      </p:cBhvr>
                      <p:to>
                        <p:strVal val="visible"/>
                      </p:to>
                    </p:set>
                    <p:anim calcmode="lin" valueType="num">
                      <p:cBhvr additive="base">
                        <p:cTn dur="500" fill="hold"/>
                        <p:tgtEl>
                          <p:spTgt spid="289796"/>
                        </p:tgtEl>
                        <p:attrNameLst>
                          <p:attrName>ppt_x</p:attrName>
                        </p:attrNameLst>
                      </p:cBhvr>
                      <p:tavLst>
                        <p:tav tm="0">
                          <p:val>
                            <p:strVal val="0-#ppt_w/2"/>
                          </p:val>
                        </p:tav>
                        <p:tav tm="100000">
                          <p:val>
                            <p:strVal val="#ppt_x"/>
                          </p:val>
                        </p:tav>
                      </p:tavLst>
                    </p:anim>
                    <p:anim calcmode="lin" valueType="num">
                      <p:cBhvr additive="base">
                        <p:cTn dur="500" fill="hold"/>
                        <p:tgtEl>
                          <p:spTgt spid="28979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289796"/>
                        </p:tgtEl>
                        <p:attrNameLst>
                          <p:attrName>style.visibility</p:attrName>
                        </p:attrNameLst>
                      </p:cBhvr>
                      <p:to>
                        <p:strVal val="visible"/>
                      </p:to>
                    </p:set>
                    <p:anim calcmode="lin" valueType="num">
                      <p:cBhvr additive="base">
                        <p:cTn dur="500" fill="hold"/>
                        <p:tgtEl>
                          <p:spTgt spid="289796"/>
                        </p:tgtEl>
                        <p:attrNameLst>
                          <p:attrName>ppt_x</p:attrName>
                        </p:attrNameLst>
                      </p:cBhvr>
                      <p:tavLst>
                        <p:tav tm="0">
                          <p:val>
                            <p:strVal val="0-#ppt_w/2"/>
                          </p:val>
                        </p:tav>
                        <p:tav tm="100000">
                          <p:val>
                            <p:strVal val="#ppt_x"/>
                          </p:val>
                        </p:tav>
                      </p:tavLst>
                    </p:anim>
                    <p:anim calcmode="lin" valueType="num">
                      <p:cBhvr additive="base">
                        <p:cTn dur="500" fill="hold"/>
                        <p:tgtEl>
                          <p:spTgt spid="28979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289796"/>
                        </p:tgtEl>
                        <p:attrNameLst>
                          <p:attrName>style.visibility</p:attrName>
                        </p:attrNameLst>
                      </p:cBhvr>
                      <p:to>
                        <p:strVal val="visible"/>
                      </p:to>
                    </p:set>
                    <p:anim calcmode="lin" valueType="num">
                      <p:cBhvr additive="base">
                        <p:cTn dur="500" fill="hold"/>
                        <p:tgtEl>
                          <p:spTgt spid="289796"/>
                        </p:tgtEl>
                        <p:attrNameLst>
                          <p:attrName>ppt_x</p:attrName>
                        </p:attrNameLst>
                      </p:cBhvr>
                      <p:tavLst>
                        <p:tav tm="0">
                          <p:val>
                            <p:strVal val="0-#ppt_w/2"/>
                          </p:val>
                        </p:tav>
                        <p:tav tm="100000">
                          <p:val>
                            <p:strVal val="#ppt_x"/>
                          </p:val>
                        </p:tav>
                      </p:tavLst>
                    </p:anim>
                    <p:anim calcmode="lin" valueType="num">
                      <p:cBhvr additive="base">
                        <p:cTn dur="500" fill="hold"/>
                        <p:tgtEl>
                          <p:spTgt spid="289796"/>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lr>
          <a:schemeClr val="tx1"/>
        </a:buClr>
        <a:buSzPct val="60000"/>
        <a:buFont typeface="Times" pitchFamily="1" charset="0"/>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55000"/>
        <a:buFont typeface="Times" pitchFamily="1" charset="0"/>
        <a:buChar char="•"/>
        <a:defRPr sz="2600">
          <a:solidFill>
            <a:schemeClr val="tx1"/>
          </a:solidFill>
          <a:latin typeface="+mn-lt"/>
        </a:defRPr>
      </a:lvl2pPr>
      <a:lvl3pPr marL="1143000" indent="-228600" algn="l" rtl="0" fontAlgn="base">
        <a:spcBef>
          <a:spcPct val="20000"/>
        </a:spcBef>
        <a:spcAft>
          <a:spcPct val="0"/>
        </a:spcAft>
        <a:buClr>
          <a:schemeClr val="tx1"/>
        </a:buClr>
        <a:buSzPct val="50000"/>
        <a:buFont typeface="Times" pitchFamily="1" charset="0"/>
        <a:buChar char="•"/>
        <a:defRPr sz="2400">
          <a:solidFill>
            <a:schemeClr val="tx1"/>
          </a:solidFill>
          <a:latin typeface="+mn-lt"/>
        </a:defRPr>
      </a:lvl3pPr>
      <a:lvl4pPr marL="1600200" indent="-228600" algn="l" rtl="0" fontAlgn="base">
        <a:spcBef>
          <a:spcPct val="20000"/>
        </a:spcBef>
        <a:spcAft>
          <a:spcPct val="0"/>
        </a:spcAft>
        <a:buClr>
          <a:schemeClr val="tx1"/>
        </a:buClr>
        <a:buSzPct val="55000"/>
        <a:buFont typeface="Times" pitchFamily="1" charset="0"/>
        <a:buChar char="•"/>
        <a:defRPr sz="2000">
          <a:solidFill>
            <a:schemeClr val="tx1"/>
          </a:solidFill>
          <a:latin typeface="+mn-lt"/>
        </a:defRPr>
      </a:lvl4pPr>
      <a:lvl5pPr marL="2057400" indent="-228600" algn="l" rtl="0" fontAlgn="base">
        <a:spcBef>
          <a:spcPct val="20000"/>
        </a:spcBef>
        <a:spcAft>
          <a:spcPct val="0"/>
        </a:spcAft>
        <a:buClr>
          <a:schemeClr val="tx1"/>
        </a:buClr>
        <a:buSzPct val="50000"/>
        <a:buFont typeface="Times" pitchFamily="1" charset="0"/>
        <a:buChar char="•"/>
        <a:defRPr sz="2000">
          <a:solidFill>
            <a:schemeClr val="tx1"/>
          </a:solidFill>
          <a:latin typeface="+mn-lt"/>
        </a:defRPr>
      </a:lvl5pPr>
      <a:lvl6pPr marL="2514600" indent="-228600" algn="l" rtl="0" fontAlgn="base">
        <a:spcBef>
          <a:spcPct val="20000"/>
        </a:spcBef>
        <a:spcAft>
          <a:spcPct val="0"/>
        </a:spcAft>
        <a:buClr>
          <a:schemeClr val="tx1"/>
        </a:buClr>
        <a:buSzPct val="50000"/>
        <a:buFont typeface="Times" pitchFamily="1" charset="0"/>
        <a:buChar char="•"/>
        <a:defRPr sz="2000">
          <a:solidFill>
            <a:schemeClr val="tx1"/>
          </a:solidFill>
          <a:latin typeface="+mn-lt"/>
        </a:defRPr>
      </a:lvl6pPr>
      <a:lvl7pPr marL="2971800" indent="-228600" algn="l" rtl="0" fontAlgn="base">
        <a:spcBef>
          <a:spcPct val="20000"/>
        </a:spcBef>
        <a:spcAft>
          <a:spcPct val="0"/>
        </a:spcAft>
        <a:buClr>
          <a:schemeClr val="tx1"/>
        </a:buClr>
        <a:buSzPct val="50000"/>
        <a:buFont typeface="Times" pitchFamily="1" charset="0"/>
        <a:buChar char="•"/>
        <a:defRPr sz="2000">
          <a:solidFill>
            <a:schemeClr val="tx1"/>
          </a:solidFill>
          <a:latin typeface="+mn-lt"/>
        </a:defRPr>
      </a:lvl7pPr>
      <a:lvl8pPr marL="3429000" indent="-228600" algn="l" rtl="0" fontAlgn="base">
        <a:spcBef>
          <a:spcPct val="20000"/>
        </a:spcBef>
        <a:spcAft>
          <a:spcPct val="0"/>
        </a:spcAft>
        <a:buClr>
          <a:schemeClr val="tx1"/>
        </a:buClr>
        <a:buSzPct val="50000"/>
        <a:buFont typeface="Times" pitchFamily="1" charset="0"/>
        <a:buChar char="•"/>
        <a:defRPr sz="2000">
          <a:solidFill>
            <a:schemeClr val="tx1"/>
          </a:solidFill>
          <a:latin typeface="+mn-lt"/>
        </a:defRPr>
      </a:lvl8pPr>
      <a:lvl9pPr marL="3886200" indent="-228600" algn="l" rtl="0" fontAlgn="base">
        <a:spcBef>
          <a:spcPct val="20000"/>
        </a:spcBef>
        <a:spcAft>
          <a:spcPct val="0"/>
        </a:spcAft>
        <a:buClr>
          <a:schemeClr val="tx1"/>
        </a:buClr>
        <a:buSzPct val="50000"/>
        <a:buFont typeface="Times" pitchFamily="1"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Videos/Title10.wm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bwMode="auto">
          <a:xfrm>
            <a:off x="685800" y="2286000"/>
            <a:ext cx="77724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sz="3200"/>
          </a:p>
        </p:txBody>
      </p:sp>
      <p:pic>
        <p:nvPicPr>
          <p:cNvPr id="287747" name="Picture 3" descr="white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7748" name="Picture 4" descr="Pearson-unframed-logo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2141538"/>
            <a:ext cx="8069263" cy="2573337"/>
          </a:xfrm>
          <a:prstGeom prst="rect">
            <a:avLst/>
          </a:prstGeom>
          <a:noFill/>
          <a:extLst>
            <a:ext uri="{909E8E84-426E-40DD-AFC4-6F175D3DCCD1}">
              <a14:hiddenFill xmlns:a14="http://schemas.microsoft.com/office/drawing/2010/main">
                <a:solidFill>
                  <a:srgbClr val="FFFFFF"/>
                </a:solidFill>
              </a14:hiddenFill>
            </a:ext>
          </a:extLst>
        </p:spPr>
      </p:pic>
      <p:sp>
        <p:nvSpPr>
          <p:cNvPr id="287749" name="Text Box 5"/>
          <p:cNvSpPr txBox="1">
            <a:spLocks noChangeArrowheads="1"/>
          </p:cNvSpPr>
          <p:nvPr/>
        </p:nvSpPr>
        <p:spPr bwMode="auto">
          <a:xfrm>
            <a:off x="3098800" y="4951413"/>
            <a:ext cx="2949575"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r>
              <a:rPr lang="en-US" sz="3200" i="1" baseline="0">
                <a:solidFill>
                  <a:srgbClr val="FF0038"/>
                </a:solidFill>
                <a:latin typeface="Times" pitchFamily="1" charset="0"/>
                <a:ea typeface="ＭＳ Ｐゴシック" pitchFamily="1" charset="-128"/>
              </a:rPr>
              <a:t>Always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87748"/>
                                        </p:tgtEl>
                                        <p:attrNameLst>
                                          <p:attrName>style.visibility</p:attrName>
                                        </p:attrNameLst>
                                      </p:cBhvr>
                                      <p:to>
                                        <p:strVal val="visible"/>
                                      </p:to>
                                    </p:set>
                                    <p:anim calcmode="lin" valueType="num">
                                      <p:cBhvr>
                                        <p:cTn id="7" dur="1000" fill="hold"/>
                                        <p:tgtEl>
                                          <p:spTgt spid="287748"/>
                                        </p:tgtEl>
                                        <p:attrNameLst>
                                          <p:attrName>ppt_w</p:attrName>
                                        </p:attrNameLst>
                                      </p:cBhvr>
                                      <p:tavLst>
                                        <p:tav tm="0">
                                          <p:val>
                                            <p:strVal val="#ppt_w*0.70"/>
                                          </p:val>
                                        </p:tav>
                                        <p:tav tm="100000">
                                          <p:val>
                                            <p:strVal val="#ppt_w"/>
                                          </p:val>
                                        </p:tav>
                                      </p:tavLst>
                                    </p:anim>
                                    <p:anim calcmode="lin" valueType="num">
                                      <p:cBhvr>
                                        <p:cTn id="8" dur="1000" fill="hold"/>
                                        <p:tgtEl>
                                          <p:spTgt spid="287748"/>
                                        </p:tgtEl>
                                        <p:attrNameLst>
                                          <p:attrName>ppt_h</p:attrName>
                                        </p:attrNameLst>
                                      </p:cBhvr>
                                      <p:tavLst>
                                        <p:tav tm="0">
                                          <p:val>
                                            <p:strVal val="#ppt_h"/>
                                          </p:val>
                                        </p:tav>
                                        <p:tav tm="100000">
                                          <p:val>
                                            <p:strVal val="#ppt_h"/>
                                          </p:val>
                                        </p:tav>
                                      </p:tavLst>
                                    </p:anim>
                                    <p:animEffect transition="in" filter="fade">
                                      <p:cBhvr>
                                        <p:cTn id="9" dur="1000"/>
                                        <p:tgtEl>
                                          <p:spTgt spid="287748"/>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287749"/>
                                        </p:tgtEl>
                                        <p:attrNameLst>
                                          <p:attrName>style.visibility</p:attrName>
                                        </p:attrNameLst>
                                      </p:cBhvr>
                                      <p:to>
                                        <p:strVal val="visible"/>
                                      </p:to>
                                    </p:set>
                                    <p:anim calcmode="lin" valueType="num">
                                      <p:cBhvr>
                                        <p:cTn id="13" dur="1000" fill="hold"/>
                                        <p:tgtEl>
                                          <p:spTgt spid="287749"/>
                                        </p:tgtEl>
                                        <p:attrNameLst>
                                          <p:attrName>ppt_w</p:attrName>
                                        </p:attrNameLst>
                                      </p:cBhvr>
                                      <p:tavLst>
                                        <p:tav tm="0">
                                          <p:val>
                                            <p:fltVal val="0"/>
                                          </p:val>
                                        </p:tav>
                                        <p:tav tm="100000">
                                          <p:val>
                                            <p:strVal val="#ppt_w"/>
                                          </p:val>
                                        </p:tav>
                                      </p:tavLst>
                                    </p:anim>
                                    <p:anim calcmode="lin" valueType="num">
                                      <p:cBhvr>
                                        <p:cTn id="14" dur="1000" fill="hold"/>
                                        <p:tgtEl>
                                          <p:spTgt spid="287749"/>
                                        </p:tgtEl>
                                        <p:attrNameLst>
                                          <p:attrName>ppt_h</p:attrName>
                                        </p:attrNameLst>
                                      </p:cBhvr>
                                      <p:tavLst>
                                        <p:tav tm="0">
                                          <p:val>
                                            <p:fltVal val="0"/>
                                          </p:val>
                                        </p:tav>
                                        <p:tav tm="100000">
                                          <p:val>
                                            <p:strVal val="#ppt_h"/>
                                          </p:val>
                                        </p:tav>
                                      </p:tavLst>
                                    </p:anim>
                                    <p:anim calcmode="lin" valueType="num">
                                      <p:cBhvr>
                                        <p:cTn id="15" dur="1000" fill="hold"/>
                                        <p:tgtEl>
                                          <p:spTgt spid="287749"/>
                                        </p:tgtEl>
                                        <p:attrNameLst>
                                          <p:attrName>style.rotation</p:attrName>
                                        </p:attrNameLst>
                                      </p:cBhvr>
                                      <p:tavLst>
                                        <p:tav tm="0">
                                          <p:val>
                                            <p:fltVal val="90"/>
                                          </p:val>
                                        </p:tav>
                                        <p:tav tm="100000">
                                          <p:val>
                                            <p:fltVal val="0"/>
                                          </p:val>
                                        </p:tav>
                                      </p:tavLst>
                                    </p:anim>
                                    <p:animEffect transition="in" filter="fade">
                                      <p:cBhvr>
                                        <p:cTn id="16" dur="1000"/>
                                        <p:tgtEl>
                                          <p:spTgt spid="287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22915"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22916" name="Rectangle 4"/>
          <p:cNvSpPr>
            <a:spLocks noGrp="1" noChangeArrowheads="1"/>
          </p:cNvSpPr>
          <p:nvPr>
            <p:ph type="body" idx="1"/>
          </p:nvPr>
        </p:nvSpPr>
        <p:spPr>
          <a:xfrm>
            <a:off x="730250" y="1676400"/>
            <a:ext cx="7772400" cy="4572000"/>
          </a:xfrm>
          <a:noFill/>
          <a:ln/>
        </p:spPr>
        <p:txBody>
          <a:bodyPr/>
          <a:lstStyle/>
          <a:p>
            <a:r>
              <a:rPr lang="en-US"/>
              <a:t>A missing A/C service cap can allow a refrigerant leak of up to 1 lb (2.2 kg) of refrigerant per year.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noFill/>
          <a:ln/>
        </p:spPr>
        <p:txBody>
          <a:bodyPr/>
          <a:lstStyle/>
          <a:p>
            <a:r>
              <a:rPr lang="en-US"/>
              <a:t>REAL WORLD FIX</a:t>
            </a:r>
          </a:p>
        </p:txBody>
      </p:sp>
      <p:pic>
        <p:nvPicPr>
          <p:cNvPr id="424963"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24964" name="Rectangle 4"/>
          <p:cNvSpPr>
            <a:spLocks noGrp="1" noChangeArrowheads="1"/>
          </p:cNvSpPr>
          <p:nvPr>
            <p:ph type="body" idx="1"/>
          </p:nvPr>
        </p:nvSpPr>
        <p:spPr>
          <a:xfrm>
            <a:off x="730250" y="1600200"/>
            <a:ext cx="7772400" cy="4572000"/>
          </a:xfrm>
          <a:noFill/>
          <a:ln/>
        </p:spPr>
        <p:txBody>
          <a:bodyPr/>
          <a:lstStyle/>
          <a:p>
            <a:r>
              <a:rPr lang="en-US" sz="2400"/>
              <a:t>The 1992 Dodge Caravan (140,000 miles) had a failure of the serpentine belt that unraveled and caused a failure of the A/C drive belt. The belts had been replaced, but then the A/C clutch would not engage. The fuses were okay, but there was no power to the clutch.</a:t>
            </a:r>
          </a:p>
          <a:p>
            <a:r>
              <a:rPr lang="en-US" sz="2400"/>
              <a:t>Following advice, the technician checked the pressure switch that is mounted on an A/C line below the radiator and found the flapping belt had disconnected the wire connections. Replacement of these wires onto their connectors fixed this problem.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29059"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29060" name="Rectangle 4"/>
          <p:cNvSpPr>
            <a:spLocks noGrp="1" noChangeArrowheads="1"/>
          </p:cNvSpPr>
          <p:nvPr>
            <p:ph type="body" idx="1"/>
          </p:nvPr>
        </p:nvSpPr>
        <p:spPr>
          <a:xfrm>
            <a:off x="730250" y="1676400"/>
            <a:ext cx="7772400" cy="4572000"/>
          </a:xfrm>
          <a:noFill/>
          <a:ln/>
        </p:spPr>
        <p:txBody>
          <a:bodyPr/>
          <a:lstStyle/>
          <a:p>
            <a:r>
              <a:rPr lang="en-US"/>
              <a:t>On many cars, a “thunk” noise occurs as the temperature door contacts the stop. If you are in an area with cold winters, make sure it “thunks” at the full heat stop; if you are in an area with hot summers, make sure it “thunks” at the full cool stop.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noFill/>
          <a:ln/>
        </p:spPr>
        <p:txBody>
          <a:bodyPr/>
          <a:lstStyle/>
          <a:p>
            <a:r>
              <a:rPr lang="en-US"/>
              <a:t>REAL WORLD FIX</a:t>
            </a:r>
          </a:p>
        </p:txBody>
      </p:sp>
      <p:pic>
        <p:nvPicPr>
          <p:cNvPr id="427011"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27012" name="Rectangle 4"/>
          <p:cNvSpPr>
            <a:spLocks noGrp="1" noChangeArrowheads="1"/>
          </p:cNvSpPr>
          <p:nvPr>
            <p:ph type="body" idx="1"/>
          </p:nvPr>
        </p:nvSpPr>
        <p:spPr>
          <a:xfrm>
            <a:off x="730250" y="1600200"/>
            <a:ext cx="7772400" cy="4572000"/>
          </a:xfrm>
          <a:noFill/>
          <a:ln/>
        </p:spPr>
        <p:txBody>
          <a:bodyPr/>
          <a:lstStyle/>
          <a:p>
            <a:pPr>
              <a:lnSpc>
                <a:spcPct val="90000"/>
              </a:lnSpc>
            </a:pPr>
            <a:r>
              <a:rPr lang="en-US" sz="2400"/>
              <a:t>The 1988 Buick (73,000 miles) had very little airflow from the registers. The programmer was checked, and the solenoids appeared to be functioning. A new programmer was installed, but this did not help. Changing the operating mode produced the same amount of airflow from each outlet.</a:t>
            </a:r>
          </a:p>
          <a:p>
            <a:pPr>
              <a:lnSpc>
                <a:spcPct val="90000"/>
              </a:lnSpc>
            </a:pPr>
            <a:r>
              <a:rPr lang="en-US" sz="2400"/>
              <a:t>Following advice, the evaporator core was checked and found to be plugged almost solid. It had been leaking, and the refrigerant oil had collected a lot of dirt. Replacement of the evaporator core fixed this problem as well as an A/C problem. A good review of HVAC basics would have saved the unneeded replacement of the programmer.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31107"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31108" name="Rectangle 4"/>
          <p:cNvSpPr>
            <a:spLocks noGrp="1" noChangeArrowheads="1"/>
          </p:cNvSpPr>
          <p:nvPr>
            <p:ph type="body" idx="1"/>
          </p:nvPr>
        </p:nvSpPr>
        <p:spPr>
          <a:xfrm>
            <a:off x="730250" y="1676400"/>
            <a:ext cx="7772400" cy="4572000"/>
          </a:xfrm>
          <a:noFill/>
          <a:ln/>
        </p:spPr>
        <p:txBody>
          <a:bodyPr/>
          <a:lstStyle/>
          <a:p>
            <a:r>
              <a:rPr lang="en-US"/>
              <a:t>Reduced airflow can be caused by a plugged evaporator core. This can be checked by measuring the blower motor current draw. Any restriction to the airflow will reduce the power requirement for the blower motor and the amount of current required. A more complete explanation can be found in Chapter 14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noFill/>
          <a:ln/>
        </p:spPr>
        <p:txBody>
          <a:bodyPr/>
          <a:lstStyle/>
          <a:p>
            <a:r>
              <a:rPr lang="en-US"/>
              <a:t>REAL WORLD FIX</a:t>
            </a:r>
          </a:p>
        </p:txBody>
      </p:sp>
      <p:pic>
        <p:nvPicPr>
          <p:cNvPr id="433155"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33156" name="Rectangle 4"/>
          <p:cNvSpPr>
            <a:spLocks noGrp="1" noChangeArrowheads="1"/>
          </p:cNvSpPr>
          <p:nvPr>
            <p:ph type="body" idx="1"/>
          </p:nvPr>
        </p:nvSpPr>
        <p:spPr>
          <a:xfrm>
            <a:off x="730250" y="1600200"/>
            <a:ext cx="7772400" cy="4572000"/>
          </a:xfrm>
          <a:noFill/>
          <a:ln/>
        </p:spPr>
        <p:txBody>
          <a:bodyPr/>
          <a:lstStyle/>
          <a:p>
            <a:r>
              <a:rPr lang="en-US" sz="2400"/>
              <a:t>The 1996 Ford Explorer (50,000 miles) had a faulty blend door actuator motor. A new motor was installed, but it did not operate the door. The power supply and ground checked good, and the motor could be made to operate. After determining that the new motor was the wrong part for this vehicle, even though it looked the same, the correct motor was installed, but it still would not operate the door.</a:t>
            </a:r>
          </a:p>
          <a:p>
            <a:r>
              <a:rPr lang="en-US" sz="2400"/>
              <a:t>Closer inspection revealed that the blend door operating shaft had broken off. Installation of a new, updated heater box/blend door assembly fixed this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noFill/>
          <a:ln/>
        </p:spPr>
        <p:txBody>
          <a:bodyPr/>
          <a:lstStyle/>
          <a:p>
            <a:r>
              <a:rPr lang="en-US"/>
              <a:t>REAL WORLD FIX</a:t>
            </a:r>
          </a:p>
        </p:txBody>
      </p:sp>
      <p:pic>
        <p:nvPicPr>
          <p:cNvPr id="435203"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35204" name="Rectangle 4"/>
          <p:cNvSpPr>
            <a:spLocks noGrp="1" noChangeArrowheads="1"/>
          </p:cNvSpPr>
          <p:nvPr>
            <p:ph type="body" idx="1"/>
          </p:nvPr>
        </p:nvSpPr>
        <p:spPr>
          <a:xfrm>
            <a:off x="730250" y="1600200"/>
            <a:ext cx="7772400" cy="4572000"/>
          </a:xfrm>
          <a:noFill/>
          <a:ln/>
        </p:spPr>
        <p:txBody>
          <a:bodyPr/>
          <a:lstStyle/>
          <a:p>
            <a:r>
              <a:rPr lang="en-US" sz="2400"/>
              <a:t>The 1986 Saab (170,000 miles) HVAC system had no temperature control; it stayed at a constant, hot temperature. The stepper motor operated the arm attached to the blend door in what appeared to be a normal manner.</a:t>
            </a:r>
          </a:p>
          <a:p>
            <a:r>
              <a:rPr lang="en-US" sz="2400"/>
              <a:t>Following advice from other technicians, the system was disassembled. The sealing foam from the blend door had disintegrated, and a large piece had fallen down and jammed the door. This caused the door operating arm to break. Replacement of the plenum section fixed this problem.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noFill/>
          <a:ln/>
        </p:spPr>
        <p:txBody>
          <a:bodyPr/>
          <a:lstStyle/>
          <a:p>
            <a:r>
              <a:rPr lang="en-US"/>
              <a:t>REAL WORLD FIX</a:t>
            </a:r>
          </a:p>
        </p:txBody>
      </p:sp>
      <p:pic>
        <p:nvPicPr>
          <p:cNvPr id="437251"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37252" name="Rectangle 4"/>
          <p:cNvSpPr>
            <a:spLocks noGrp="1" noChangeArrowheads="1"/>
          </p:cNvSpPr>
          <p:nvPr>
            <p:ph type="body" idx="1"/>
          </p:nvPr>
        </p:nvSpPr>
        <p:spPr>
          <a:xfrm>
            <a:off x="730250" y="1600200"/>
            <a:ext cx="7772400" cy="4572000"/>
          </a:xfrm>
          <a:noFill/>
          <a:ln/>
        </p:spPr>
        <p:txBody>
          <a:bodyPr/>
          <a:lstStyle/>
          <a:p>
            <a:r>
              <a:rPr lang="en-US" sz="2400"/>
              <a:t>The 1993 Pontiac Bonneville (120,000 miles) had a very poor airflow from the instrument panel registers. This was a manual system so there was no scan tool information. The technician was concerned about removing the instrument panel to locate the problem.</a:t>
            </a:r>
          </a:p>
          <a:p>
            <a:r>
              <a:rPr lang="en-US" sz="2400"/>
              <a:t>Following advice, the glove compartment seals were checked and found to be faulty. Another faulty seal was also found after the radio was removed. Repair of these two air leaks fixed this problem. Some vehicles route the instrument panel air through the glove compartment.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39299"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39300" name="Rectangle 4"/>
          <p:cNvSpPr>
            <a:spLocks noGrp="1" noChangeArrowheads="1"/>
          </p:cNvSpPr>
          <p:nvPr>
            <p:ph type="body" idx="1"/>
          </p:nvPr>
        </p:nvSpPr>
        <p:spPr>
          <a:xfrm>
            <a:off x="730250" y="1676400"/>
            <a:ext cx="7772400" cy="4572000"/>
          </a:xfrm>
          <a:noFill/>
          <a:ln/>
        </p:spPr>
        <p:txBody>
          <a:bodyPr/>
          <a:lstStyle/>
          <a:p>
            <a:r>
              <a:rPr lang="en-US"/>
              <a:t>Radios and glove compartments are often easy to remove, and the opening provides a way to inspect hidden areas behind the instrument panel.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41347"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41348" name="Rectangle 4"/>
          <p:cNvSpPr>
            <a:spLocks noGrp="1" noChangeArrowheads="1"/>
          </p:cNvSpPr>
          <p:nvPr>
            <p:ph type="body" idx="1"/>
          </p:nvPr>
        </p:nvSpPr>
        <p:spPr>
          <a:xfrm>
            <a:off x="730250" y="1676400"/>
            <a:ext cx="7772400" cy="4572000"/>
          </a:xfrm>
          <a:noFill/>
          <a:ln/>
        </p:spPr>
        <p:txBody>
          <a:bodyPr/>
          <a:lstStyle/>
          <a:p>
            <a:r>
              <a:rPr lang="en-US"/>
              <a:t>With the hood and driver’s door or window open, on most vehicles you can hear an audible click as the compressor clutch engages when you turn the A/C system on. Set the system to A/C, cold temperature, and high blower speed. With electronically controlled systems, the engine must be running for the A/C clutch to operate.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subTitle" idx="1"/>
          </p:nvPr>
        </p:nvSpPr>
        <p:spPr>
          <a:xfrm>
            <a:off x="-381000" y="5638800"/>
            <a:ext cx="9525000" cy="914400"/>
          </a:xfrm>
        </p:spPr>
        <p:txBody>
          <a:bodyPr/>
          <a:lstStyle/>
          <a:p>
            <a:pPr>
              <a:lnSpc>
                <a:spcPct val="80000"/>
              </a:lnSpc>
            </a:pPr>
            <a:r>
              <a:rPr lang="en-US" sz="1800" b="1"/>
              <a:t>CHAPTER 11</a:t>
            </a:r>
          </a:p>
          <a:p>
            <a:pPr>
              <a:lnSpc>
                <a:spcPct val="80000"/>
              </a:lnSpc>
            </a:pPr>
            <a:r>
              <a:rPr lang="en-US" sz="1800"/>
              <a:t>HVAC System Inspection and </a:t>
            </a:r>
          </a:p>
          <a:p>
            <a:pPr>
              <a:lnSpc>
                <a:spcPct val="80000"/>
              </a:lnSpc>
            </a:pPr>
            <a:r>
              <a:rPr lang="en-US" sz="1800"/>
              <a:t>Trouble Diagnosis Procedures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43395"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43396" name="Rectangle 4"/>
          <p:cNvSpPr>
            <a:spLocks noGrp="1" noChangeArrowheads="1"/>
          </p:cNvSpPr>
          <p:nvPr>
            <p:ph type="body" idx="1"/>
          </p:nvPr>
        </p:nvSpPr>
        <p:spPr>
          <a:xfrm>
            <a:off x="730250" y="1676400"/>
            <a:ext cx="7772400" cy="4572000"/>
          </a:xfrm>
          <a:noFill/>
          <a:ln/>
        </p:spPr>
        <p:txBody>
          <a:bodyPr/>
          <a:lstStyle/>
          <a:p>
            <a:r>
              <a:rPr lang="en-US"/>
              <a:t>An infrared, noncontact thermometer is a fast and easy way to check system temperatures (see Figure 12–2 ).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45443"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45444" name="Rectangle 4"/>
          <p:cNvSpPr>
            <a:spLocks noGrp="1" noChangeArrowheads="1"/>
          </p:cNvSpPr>
          <p:nvPr>
            <p:ph type="body" idx="1"/>
          </p:nvPr>
        </p:nvSpPr>
        <p:spPr>
          <a:xfrm>
            <a:off x="730250" y="1676400"/>
            <a:ext cx="7772400" cy="4572000"/>
          </a:xfrm>
          <a:noFill/>
          <a:ln/>
        </p:spPr>
        <p:txBody>
          <a:bodyPr/>
          <a:lstStyle/>
          <a:p>
            <a:r>
              <a:rPr lang="en-US"/>
              <a:t>To determine if there is adequate airflow through a condenser, many technicians place a sheet of paper or a dollar bill in front of the condenser; with the engine running at idle speed, it should stick there.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47491"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47492" name="Rectangle 4"/>
          <p:cNvSpPr>
            <a:spLocks noGrp="1" noChangeArrowheads="1"/>
          </p:cNvSpPr>
          <p:nvPr>
            <p:ph type="body" idx="1"/>
          </p:nvPr>
        </p:nvSpPr>
        <p:spPr>
          <a:xfrm>
            <a:off x="730250" y="1676400"/>
            <a:ext cx="7772400" cy="4572000"/>
          </a:xfrm>
          <a:noFill/>
          <a:ln/>
        </p:spPr>
        <p:txBody>
          <a:bodyPr/>
          <a:lstStyle/>
          <a:p>
            <a:r>
              <a:rPr lang="en-US"/>
              <a:t>Automatic operation of the ATC system can be checked by warming the in-vehicle sensor with a heat gun (it should shift to a colder operation), cooling the sensor with a quick-freeze aerosol (it should shift to a warmer operation), or bringing a lightbulb over the sunload sensor (it should shift to a colder operation).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49539"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49540" name="Rectangle 4"/>
          <p:cNvSpPr>
            <a:spLocks noGrp="1" noChangeArrowheads="1"/>
          </p:cNvSpPr>
          <p:nvPr>
            <p:ph type="body" idx="1"/>
          </p:nvPr>
        </p:nvSpPr>
        <p:spPr>
          <a:xfrm>
            <a:off x="730250" y="1676400"/>
            <a:ext cx="7772400" cy="4572000"/>
          </a:xfrm>
          <a:noFill/>
          <a:ln/>
        </p:spPr>
        <p:txBody>
          <a:bodyPr/>
          <a:lstStyle/>
          <a:p>
            <a:r>
              <a:rPr lang="en-US"/>
              <a:t>An in-car sensor must have an airflow past it in order to measure the temperature. This airflow is caused by the aspirator or an integrated fan. You can test the airflow by placing a piece of tissue paper next to the sensor; the paper should be held in place by the air pressure.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51587"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51588" name="Rectangle 4"/>
          <p:cNvSpPr>
            <a:spLocks noGrp="1" noChangeArrowheads="1"/>
          </p:cNvSpPr>
          <p:nvPr>
            <p:ph type="body" idx="1"/>
          </p:nvPr>
        </p:nvSpPr>
        <p:spPr>
          <a:xfrm>
            <a:off x="730250" y="1676400"/>
            <a:ext cx="7772400" cy="4572000"/>
          </a:xfrm>
          <a:noFill/>
          <a:ln/>
        </p:spPr>
        <p:txBody>
          <a:bodyPr/>
          <a:lstStyle/>
          <a:p>
            <a:r>
              <a:rPr lang="en-US"/>
              <a:t>A low refrigerant charge level can cause no compressor operation, compressor short-cycles, and low system pressures. It can also cause the compressor to run hotter than normal and possible early compressor failure.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noFill/>
          <a:ln/>
        </p:spPr>
        <p:txBody>
          <a:bodyPr/>
          <a:lstStyle/>
          <a:p>
            <a:r>
              <a:rPr lang="en-US"/>
              <a:t>REAL WORLD FIX</a:t>
            </a:r>
          </a:p>
        </p:txBody>
      </p:sp>
      <p:pic>
        <p:nvPicPr>
          <p:cNvPr id="453635"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53636" name="Rectangle 4"/>
          <p:cNvSpPr>
            <a:spLocks noGrp="1" noChangeArrowheads="1"/>
          </p:cNvSpPr>
          <p:nvPr>
            <p:ph type="body" idx="1"/>
          </p:nvPr>
        </p:nvSpPr>
        <p:spPr>
          <a:xfrm>
            <a:off x="730250" y="1600200"/>
            <a:ext cx="7772400" cy="4572000"/>
          </a:xfrm>
          <a:noFill/>
          <a:ln/>
        </p:spPr>
        <p:txBody>
          <a:bodyPr/>
          <a:lstStyle/>
          <a:p>
            <a:pPr>
              <a:lnSpc>
                <a:spcPct val="80000"/>
              </a:lnSpc>
            </a:pPr>
            <a:r>
              <a:rPr lang="en-US" sz="2400"/>
              <a:t>The 1988 Dodge Caravan (130,000 miles) had a complaint of no heat from the heater. The engine thermostat was working, and the engine coolant was getting hot. The heater hoses were hot, but the technician was concerned that there was no vacuum signal to the heater control valve.</a:t>
            </a:r>
          </a:p>
          <a:p>
            <a:pPr>
              <a:lnSpc>
                <a:spcPct val="80000"/>
              </a:lnSpc>
            </a:pPr>
            <a:r>
              <a:rPr lang="en-US" sz="2400"/>
              <a:t>A check of a vacuum diagram showed that a vacuum signal was only at the valve during A/C to close the valve. Following advice, the technician checked the temperature blend door, and it was found to be stuck. A small hole was drilled into the plenum case at the lower bearing for the door, and penetrating oil was sprayed into the hole. This freed the door and fixed the problem.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t>PROBLEM DIAGNOSIS</a:t>
            </a:r>
          </a:p>
        </p:txBody>
      </p:sp>
      <p:sp>
        <p:nvSpPr>
          <p:cNvPr id="397315" name="Rectangle 3"/>
          <p:cNvSpPr>
            <a:spLocks noGrp="1" noChangeArrowheads="1"/>
          </p:cNvSpPr>
          <p:nvPr>
            <p:ph type="body" idx="1"/>
          </p:nvPr>
        </p:nvSpPr>
        <p:spPr/>
        <p:txBody>
          <a:bodyPr/>
          <a:lstStyle/>
          <a:p>
            <a:r>
              <a:rPr lang="en-US" sz="2400"/>
              <a:t>A visual inspection often locates the exact cause of a problem.</a:t>
            </a:r>
          </a:p>
          <a:p>
            <a:pPr lvl="1"/>
            <a:r>
              <a:rPr lang="en-US" sz="2200"/>
              <a:t>It nearly always reveals the nature of the problem, showing in what area of the system the problem lies. </a:t>
            </a:r>
          </a:p>
          <a:p>
            <a:r>
              <a:rPr lang="en-US" sz="2400"/>
              <a:t>If there is no blower motor operation along with no compressor clutch operation, for example, an experienced technician knows that in many vehicles these are branches of a single electrical circuit.</a:t>
            </a:r>
          </a:p>
          <a:p>
            <a:pPr lvl="1"/>
            <a:r>
              <a:rPr lang="en-US" sz="2200"/>
              <a:t>Therefore, the most probable cause is a blown fuse; the second-most-probable cause is either a faulty switch at the control head or a bad connection to that switch.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t>HVAC SYSTEM PROBLEMS</a:t>
            </a:r>
          </a:p>
        </p:txBody>
      </p:sp>
      <p:sp>
        <p:nvSpPr>
          <p:cNvPr id="398339" name="Rectangle 3"/>
          <p:cNvSpPr>
            <a:spLocks noGrp="1" noChangeArrowheads="1"/>
          </p:cNvSpPr>
          <p:nvPr>
            <p:ph type="body" idx="1"/>
          </p:nvPr>
        </p:nvSpPr>
        <p:spPr/>
        <p:txBody>
          <a:bodyPr/>
          <a:lstStyle/>
          <a:p>
            <a:r>
              <a:rPr lang="en-US" b="1"/>
              <a:t>SYSTEM ODORS</a:t>
            </a:r>
          </a:p>
          <a:p>
            <a:r>
              <a:rPr lang="en-US" b="1"/>
              <a:t>NOISE PROBLEMS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55683"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55684" name="Rectangle 4"/>
          <p:cNvSpPr>
            <a:spLocks noGrp="1" noChangeArrowheads="1"/>
          </p:cNvSpPr>
          <p:nvPr>
            <p:ph type="body" idx="1"/>
          </p:nvPr>
        </p:nvSpPr>
        <p:spPr>
          <a:xfrm>
            <a:off x="730250" y="1676400"/>
            <a:ext cx="7772400" cy="4572000"/>
          </a:xfrm>
          <a:noFill/>
          <a:ln/>
        </p:spPr>
        <p:txBody>
          <a:bodyPr/>
          <a:lstStyle/>
          <a:p>
            <a:r>
              <a:rPr lang="en-US"/>
              <a:t>A complaint of uneven air discharge temperature from the instrument panel registers (cold on one side and warm on the other) can be caused by a low charge level. This will cause some parts of the evaporator to be cold while others are warm. It is possible for the air from the cold side to flow to a single register.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noFill/>
          <a:ln/>
        </p:spPr>
        <p:txBody>
          <a:bodyPr/>
          <a:lstStyle/>
          <a:p>
            <a:r>
              <a:rPr lang="en-US"/>
              <a:t>REAL WORLD FIX</a:t>
            </a:r>
          </a:p>
        </p:txBody>
      </p:sp>
      <p:pic>
        <p:nvPicPr>
          <p:cNvPr id="457731"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57732" name="Rectangle 4"/>
          <p:cNvSpPr>
            <a:spLocks noGrp="1" noChangeArrowheads="1"/>
          </p:cNvSpPr>
          <p:nvPr>
            <p:ph type="body" idx="1"/>
          </p:nvPr>
        </p:nvSpPr>
        <p:spPr>
          <a:xfrm>
            <a:off x="730250" y="1600200"/>
            <a:ext cx="7772400" cy="4572000"/>
          </a:xfrm>
          <a:noFill/>
          <a:ln/>
        </p:spPr>
        <p:txBody>
          <a:bodyPr/>
          <a:lstStyle/>
          <a:p>
            <a:r>
              <a:rPr lang="en-US" sz="2400"/>
              <a:t>The 1995 Chevrolet Lumina (60,000 miles) came in with a complaint of no A/C. The system appeared to be low on refrigerant so it was leak tested, the refrigerant recovered and recycled, and the system evacuated and recharged. The high- and low-side pressures were then okay, but the air coming from the ducts was not cold. An under-dash check showed vacuum at the proper location, and the blend door seemed to be working.</a:t>
            </a:r>
          </a:p>
          <a:p>
            <a:r>
              <a:rPr lang="en-US" sz="2400"/>
              <a:t>A closer under-dash inspection revealed an ink pen blocking complete movement of the blend door lever; removal of the ink pen fixed this problem.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6" name="Rectangle 8"/>
          <p:cNvSpPr>
            <a:spLocks noGrp="1" noChangeArrowheads="1"/>
          </p:cNvSpPr>
          <p:nvPr>
            <p:ph type="body" idx="1"/>
          </p:nvPr>
        </p:nvSpPr>
        <p:spPr>
          <a:xfrm>
            <a:off x="304800" y="762000"/>
            <a:ext cx="8489950" cy="5486400"/>
          </a:xfrm>
          <a:noFill/>
          <a:ln/>
        </p:spPr>
        <p:txBody>
          <a:bodyPr/>
          <a:lstStyle/>
          <a:p>
            <a:pPr marL="533400" indent="-533400">
              <a:buFont typeface="Times" pitchFamily="1" charset="0"/>
              <a:buNone/>
            </a:pPr>
            <a:r>
              <a:rPr lang="en-US" sz="2400" b="1"/>
              <a:t>After studying Chapter 11, the reader will be able to:</a:t>
            </a:r>
          </a:p>
          <a:p>
            <a:pPr marL="533400" indent="-533400">
              <a:buFont typeface="Times" pitchFamily="1" charset="0"/>
              <a:buAutoNum type="arabicPeriod"/>
            </a:pPr>
            <a:r>
              <a:rPr lang="en-US"/>
              <a:t>Inspect an HVAC system to determine whether it is operating correctly, and if not, to make further tests to locate the faulty subsystem and the cause of the problem. </a:t>
            </a:r>
          </a:p>
          <a:p>
            <a:pPr marL="533400" indent="-533400">
              <a:buFont typeface="Times" pitchFamily="1" charset="0"/>
              <a:buAutoNum type="arabicPeriod"/>
            </a:pPr>
            <a:r>
              <a:rPr lang="en-US"/>
              <a:t>Check HVAC system temperatures and determine if they are correct. </a:t>
            </a:r>
          </a:p>
          <a:p>
            <a:pPr marL="533400" indent="-533400">
              <a:buFont typeface="Times" pitchFamily="1" charset="0"/>
              <a:buAutoNum type="arabicPeriod"/>
            </a:pPr>
            <a:r>
              <a:rPr lang="en-US"/>
              <a:t>Follow a logical procedure to locate the cause of a problem in an HVAC system. </a:t>
            </a:r>
          </a:p>
          <a:p>
            <a:pPr marL="533400" indent="-533400">
              <a:buFont typeface="Times" pitchFamily="1" charset="0"/>
              <a:buAutoNum type="arabicPeriod"/>
            </a:pPr>
            <a:r>
              <a:rPr lang="en-US"/>
              <a:t>Complete the Automotive Service Excellence (ASE) tasks related to HVAC inspection and test procedures.</a:t>
            </a:r>
          </a:p>
        </p:txBody>
      </p:sp>
      <p:sp>
        <p:nvSpPr>
          <p:cNvPr id="150538" name="Rectangle 10"/>
          <p:cNvSpPr>
            <a:spLocks noGrp="1" noChangeArrowheads="1"/>
          </p:cNvSpPr>
          <p:nvPr>
            <p:ph type="title"/>
          </p:nvPr>
        </p:nvSpPr>
        <p:spPr>
          <a:noFill/>
          <a:ln/>
        </p:spPr>
        <p:txBody>
          <a:bodyPr/>
          <a:lstStyle/>
          <a:p>
            <a:r>
              <a:rPr lang="en-US">
                <a:solidFill>
                  <a:schemeClr val="accent2"/>
                </a:solidFill>
              </a:rPr>
              <a:t>OBJECTIVES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noFill/>
          <a:ln/>
        </p:spPr>
        <p:txBody>
          <a:bodyPr/>
          <a:lstStyle/>
          <a:p>
            <a:r>
              <a:rPr lang="en-US"/>
              <a:t>REAL WORLD FIX</a:t>
            </a:r>
          </a:p>
        </p:txBody>
      </p:sp>
      <p:pic>
        <p:nvPicPr>
          <p:cNvPr id="459779" name="Picture 3" descr="realworld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59780" name="Rectangle 4"/>
          <p:cNvSpPr>
            <a:spLocks noGrp="1" noChangeArrowheads="1"/>
          </p:cNvSpPr>
          <p:nvPr>
            <p:ph type="body" idx="1"/>
          </p:nvPr>
        </p:nvSpPr>
        <p:spPr>
          <a:xfrm>
            <a:off x="730250" y="1600200"/>
            <a:ext cx="7772400" cy="4572000"/>
          </a:xfrm>
          <a:noFill/>
          <a:ln/>
        </p:spPr>
        <p:txBody>
          <a:bodyPr/>
          <a:lstStyle/>
          <a:p>
            <a:r>
              <a:rPr lang="en-US" sz="2400"/>
              <a:t>The 1999 GMC Yukon (24,000 miles) had a wet floor on the passenger side. The A/C was not draining to the outside, and the technician could not find the drain.</a:t>
            </a:r>
          </a:p>
          <a:p>
            <a:r>
              <a:rPr lang="en-US" sz="2400"/>
              <a:t>Following advice, the technician checked the proper location and found that the drain hose was missing and that the drain was plugged. Cleaning the drain and installing a new drain hose fixed this problem. Some vehicles have drains that are very difficult to locate; for example, one vehicle drains the HVAC case to the inside of a body frame member.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61827"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61828" name="Rectangle 4"/>
          <p:cNvSpPr>
            <a:spLocks noGrp="1" noChangeArrowheads="1"/>
          </p:cNvSpPr>
          <p:nvPr>
            <p:ph type="body" idx="1"/>
          </p:nvPr>
        </p:nvSpPr>
        <p:spPr>
          <a:xfrm>
            <a:off x="730250" y="1676400"/>
            <a:ext cx="7772400" cy="4572000"/>
          </a:xfrm>
          <a:noFill/>
          <a:ln/>
        </p:spPr>
        <p:txBody>
          <a:bodyPr/>
          <a:lstStyle/>
          <a:p>
            <a:r>
              <a:rPr lang="en-US" sz="2400"/>
              <a:t>In some systems, spraying a liquid into the inlet of ductwork simply wets the blower fan and does very little good. It is much better to spray the material onto the evaporator fins. With some systems, fairly good access can be obtained by removing the blower motor resistor or blower motor; other systems require drilling a properly placed hole, which must be covered when you are finished. Be sure to follow the manufacturer’s procedure and wear the required safety gear; most solutions require a face shield or goggles, and some require a respirator.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63875"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63876" name="Rectangle 4"/>
          <p:cNvSpPr>
            <a:spLocks noGrp="1" noChangeArrowheads="1"/>
          </p:cNvSpPr>
          <p:nvPr>
            <p:ph type="body" idx="1"/>
          </p:nvPr>
        </p:nvSpPr>
        <p:spPr>
          <a:xfrm>
            <a:off x="730250" y="1676400"/>
            <a:ext cx="7772400" cy="4572000"/>
          </a:xfrm>
          <a:noFill/>
          <a:ln/>
        </p:spPr>
        <p:txBody>
          <a:bodyPr/>
          <a:lstStyle/>
          <a:p>
            <a:r>
              <a:rPr lang="en-US"/>
              <a:t>Bacterial growth can be prevented by regularly drying off the evaporator. Running the system on vent or heat with the A/C off is a good way, but most people do not want to do this on a hot day. Sometimes just turning the A/C off shortly before the car is parked will let the high-side pressure bleed off, so the evaporator will warm up slightly and dry off faster.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65923"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65924" name="Rectangle 4"/>
          <p:cNvSpPr>
            <a:spLocks noGrp="1" noChangeArrowheads="1"/>
          </p:cNvSpPr>
          <p:nvPr>
            <p:ph type="body" idx="1"/>
          </p:nvPr>
        </p:nvSpPr>
        <p:spPr>
          <a:xfrm>
            <a:off x="730250" y="1676400"/>
            <a:ext cx="7772400" cy="4572000"/>
          </a:xfrm>
          <a:noFill/>
          <a:ln/>
        </p:spPr>
        <p:txBody>
          <a:bodyPr/>
          <a:lstStyle/>
          <a:p>
            <a:r>
              <a:rPr lang="en-US"/>
              <a:t>Bacterial-growth odor can be prevented by operating the A/C in fresh air mode rather than recirculation. The moisture from the outside air collects on the evaporator core and can wash the growth off the core.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67971"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67972" name="Rectangle 4"/>
          <p:cNvSpPr>
            <a:spLocks noGrp="1" noChangeArrowheads="1"/>
          </p:cNvSpPr>
          <p:nvPr>
            <p:ph type="body" idx="1"/>
          </p:nvPr>
        </p:nvSpPr>
        <p:spPr>
          <a:xfrm>
            <a:off x="730250" y="1676400"/>
            <a:ext cx="7772400" cy="4572000"/>
          </a:xfrm>
          <a:noFill/>
          <a:ln/>
        </p:spPr>
        <p:txBody>
          <a:bodyPr/>
          <a:lstStyle/>
          <a:p>
            <a:r>
              <a:rPr lang="en-US"/>
              <a:t>Groundout problems are cured by either separating the A/C lines from the other surface or clamping them together.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70019"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70020" name="Rectangle 4"/>
          <p:cNvSpPr>
            <a:spLocks noGrp="1" noChangeArrowheads="1"/>
          </p:cNvSpPr>
          <p:nvPr>
            <p:ph type="body" idx="1"/>
          </p:nvPr>
        </p:nvSpPr>
        <p:spPr>
          <a:xfrm>
            <a:off x="730250" y="1676400"/>
            <a:ext cx="7772400" cy="4572000"/>
          </a:xfrm>
          <a:noFill/>
          <a:ln/>
        </p:spPr>
        <p:txBody>
          <a:bodyPr/>
          <a:lstStyle/>
          <a:p>
            <a:pPr>
              <a:lnSpc>
                <a:spcPct val="90000"/>
              </a:lnSpc>
            </a:pPr>
            <a:r>
              <a:rPr lang="en-US" sz="2400"/>
              <a:t>When there is a suspected noise problem with a compressor, the first check is to note the noise change with the clutch engaged and disengaged. If the noise stops with the clutch disengaged, the problem must be caused by the compressor; if the noise continues, it could be the clutch bearing. The second check is to (1) feel for a vibration by touching the area next to the clutch (a noisy part vibrates at a frequency that matches the noise frequency) or (2) remove the drive belt (if the noise stops, one of the items driven by that belt was making the noise).  The chart can help you locate the cause of other noise problems.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72067"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72068" name="Rectangle 4"/>
          <p:cNvSpPr>
            <a:spLocks noGrp="1" noChangeArrowheads="1"/>
          </p:cNvSpPr>
          <p:nvPr>
            <p:ph type="body" idx="1"/>
          </p:nvPr>
        </p:nvSpPr>
        <p:spPr>
          <a:xfrm>
            <a:off x="730250" y="1676400"/>
            <a:ext cx="7772400" cy="4572000"/>
          </a:xfrm>
          <a:noFill/>
          <a:ln/>
        </p:spPr>
        <p:txBody>
          <a:bodyPr/>
          <a:lstStyle/>
          <a:p>
            <a:r>
              <a:rPr lang="en-US"/>
              <a:t>A high-pitched noise from the area of the compressor clutch that occurs during engagement can indicate a weak clutch. Check for proper voltage at the clutch, an excessive clutch air gap, or excessive high-side pressure. This noise can also be caused by a loose or misaligned drive belt. With serpentine belts, check to make sure the automatic tensioner is operating correctly.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US" smtClean="0"/>
              <a:t>Objectives</a:t>
            </a:r>
          </a:p>
        </p:txBody>
      </p:sp>
      <p:sp>
        <p:nvSpPr>
          <p:cNvPr id="20485" name="Rectangle 5"/>
          <p:cNvSpPr>
            <a:spLocks noGrp="1" noChangeArrowheads="1"/>
          </p:cNvSpPr>
          <p:nvPr>
            <p:ph type="body" idx="1"/>
          </p:nvPr>
        </p:nvSpPr>
        <p:spPr/>
        <p:txBody>
          <a:bodyPr>
            <a:normAutofit/>
          </a:bodyPr>
          <a:lstStyle/>
          <a:p>
            <a:pPr eaLnBrk="1" hangingPunct="1">
              <a:lnSpc>
                <a:spcPct val="70000"/>
              </a:lnSpc>
            </a:pPr>
            <a:r>
              <a:rPr lang="en-US" sz="3000" smtClean="0"/>
              <a:t>Identify the low and high side of the air conditioning system.</a:t>
            </a:r>
          </a:p>
          <a:p>
            <a:pPr eaLnBrk="1" hangingPunct="1">
              <a:lnSpc>
                <a:spcPct val="70000"/>
              </a:lnSpc>
            </a:pPr>
            <a:r>
              <a:rPr lang="en-US" sz="3000" smtClean="0"/>
              <a:t>Diagnose six system malfunctions by gauge readings.</a:t>
            </a:r>
          </a:p>
          <a:p>
            <a:pPr eaLnBrk="1" hangingPunct="1">
              <a:lnSpc>
                <a:spcPct val="70000"/>
              </a:lnSpc>
            </a:pPr>
            <a:r>
              <a:rPr lang="en-US" sz="3000" smtClean="0"/>
              <a:t>Read and understand temperature-pressure charts.</a:t>
            </a:r>
          </a:p>
          <a:p>
            <a:pPr eaLnBrk="1" hangingPunct="1">
              <a:lnSpc>
                <a:spcPct val="70000"/>
              </a:lnSpc>
            </a:pPr>
            <a:r>
              <a:rPr lang="en-US" sz="3000" smtClean="0"/>
              <a:t>Discuss temperature-pressure relationships.</a:t>
            </a:r>
          </a:p>
          <a:p>
            <a:pPr eaLnBrk="1" hangingPunct="1">
              <a:lnSpc>
                <a:spcPct val="80000"/>
              </a:lnSpc>
            </a:pPr>
            <a:r>
              <a:rPr lang="en-US" sz="3000" smtClean="0"/>
              <a:t>Identify the differences between R-134a and R-12 systems.</a:t>
            </a:r>
          </a:p>
          <a:p>
            <a:pPr eaLnBrk="1" hangingPunct="1">
              <a:lnSpc>
                <a:spcPct val="80000"/>
              </a:lnSpc>
            </a:pPr>
            <a:r>
              <a:rPr lang="en-US" sz="3000" smtClean="0"/>
              <a:t>Understand the proper handling of refrigerants.</a:t>
            </a:r>
          </a:p>
          <a:p>
            <a:pPr eaLnBrk="1" hangingPunct="1">
              <a:lnSpc>
                <a:spcPct val="80000"/>
              </a:lnSpc>
            </a:pPr>
            <a:r>
              <a:rPr lang="en-US" sz="3000" smtClean="0"/>
              <a:t>Understand the proper handling of refrigerant oil.</a:t>
            </a:r>
          </a:p>
        </p:txBody>
      </p:sp>
    </p:spTree>
    <p:extLst>
      <p:ext uri="{BB962C8B-B14F-4D97-AF65-F5344CB8AC3E}">
        <p14:creationId xmlns:p14="http://schemas.microsoft.com/office/powerpoint/2010/main" val="3276228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Objectives</a:t>
            </a:r>
            <a:endParaRPr lang="en-US" sz="2700" smtClean="0"/>
          </a:p>
        </p:txBody>
      </p:sp>
      <p:sp>
        <p:nvSpPr>
          <p:cNvPr id="4099" name="Rectangle 5"/>
          <p:cNvSpPr>
            <a:spLocks noGrp="1" noChangeArrowheads="1"/>
          </p:cNvSpPr>
          <p:nvPr>
            <p:ph type="body" idx="1"/>
          </p:nvPr>
        </p:nvSpPr>
        <p:spPr/>
        <p:txBody>
          <a:bodyPr/>
          <a:lstStyle/>
          <a:p>
            <a:pPr eaLnBrk="1" hangingPunct="1">
              <a:lnSpc>
                <a:spcPct val="90000"/>
              </a:lnSpc>
            </a:pPr>
            <a:r>
              <a:rPr lang="en-US" sz="2600" smtClean="0"/>
              <a:t>Determine if the air conditioning malfunction is due to an electrical or mechanical failure.</a:t>
            </a:r>
          </a:p>
          <a:p>
            <a:pPr eaLnBrk="1" hangingPunct="1">
              <a:lnSpc>
                <a:spcPct val="90000"/>
              </a:lnSpc>
            </a:pPr>
            <a:r>
              <a:rPr lang="en-US" sz="2600" smtClean="0"/>
              <a:t>Determine the </a:t>
            </a:r>
            <a:r>
              <a:rPr lang="en-US" sz="2600" smtClean="0">
                <a:latin typeface="Calibri"/>
              </a:rPr>
              <a:t>“</a:t>
            </a:r>
            <a:r>
              <a:rPr lang="en-US" sz="2600" smtClean="0"/>
              <a:t>state-of-charge</a:t>
            </a:r>
            <a:r>
              <a:rPr lang="en-US" sz="2600" smtClean="0">
                <a:latin typeface="Calibri"/>
              </a:rPr>
              <a:t>”</a:t>
            </a:r>
            <a:r>
              <a:rPr lang="en-US" sz="2600" smtClean="0"/>
              <a:t> of refrigerant in the air conditioning system.</a:t>
            </a:r>
          </a:p>
          <a:p>
            <a:pPr eaLnBrk="1" hangingPunct="1">
              <a:lnSpc>
                <a:spcPct val="90000"/>
              </a:lnSpc>
            </a:pPr>
            <a:r>
              <a:rPr lang="en-US" sz="2600" smtClean="0"/>
              <a:t>Perform functional testing of the electrical and mechanical systems.</a:t>
            </a:r>
          </a:p>
          <a:p>
            <a:pPr eaLnBrk="1" hangingPunct="1">
              <a:lnSpc>
                <a:spcPct val="90000"/>
              </a:lnSpc>
            </a:pPr>
            <a:r>
              <a:rPr lang="en-US" sz="2600" smtClean="0"/>
              <a:t>Understand general troubleshooting procedures and practices.</a:t>
            </a:r>
          </a:p>
        </p:txBody>
      </p:sp>
    </p:spTree>
    <p:extLst>
      <p:ext uri="{BB962C8B-B14F-4D97-AF65-F5344CB8AC3E}">
        <p14:creationId xmlns:p14="http://schemas.microsoft.com/office/powerpoint/2010/main" val="2400023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457200"/>
            <a:ext cx="8610600" cy="1143000"/>
          </a:xfrm>
        </p:spPr>
        <p:txBody>
          <a:bodyPr/>
          <a:lstStyle/>
          <a:p>
            <a:pPr eaLnBrk="1" hangingPunct="1"/>
            <a:r>
              <a:rPr lang="en-US" sz="3600" smtClean="0"/>
              <a:t>Start the Diagnostic Process by Following a Logical Systematic Approach</a:t>
            </a:r>
          </a:p>
        </p:txBody>
      </p:sp>
      <p:pic>
        <p:nvPicPr>
          <p:cNvPr id="5123" name="Content Placeholder 3" descr="83247CM_070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765300"/>
            <a:ext cx="7162800" cy="4787900"/>
          </a:xfrm>
        </p:spPr>
      </p:pic>
    </p:spTree>
    <p:extLst>
      <p:ext uri="{BB962C8B-B14F-4D97-AF65-F5344CB8AC3E}">
        <p14:creationId xmlns:p14="http://schemas.microsoft.com/office/powerpoint/2010/main" val="1629427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4" name="Rectangle 4"/>
          <p:cNvSpPr>
            <a:spLocks noGrp="1" noChangeArrowheads="1"/>
          </p:cNvSpPr>
          <p:nvPr>
            <p:ph type="title"/>
          </p:nvPr>
        </p:nvSpPr>
        <p:spPr/>
        <p:txBody>
          <a:bodyPr/>
          <a:lstStyle/>
          <a:p>
            <a:r>
              <a:rPr lang="en-US">
                <a:solidFill>
                  <a:schemeClr val="accent2"/>
                </a:solidFill>
              </a:rPr>
              <a:t>KEY TERMS</a:t>
            </a:r>
          </a:p>
        </p:txBody>
      </p:sp>
      <p:sp>
        <p:nvSpPr>
          <p:cNvPr id="291845" name="Rectangle 5"/>
          <p:cNvSpPr>
            <a:spLocks noGrp="1" noChangeArrowheads="1"/>
          </p:cNvSpPr>
          <p:nvPr>
            <p:ph type="body" sz="half" idx="1"/>
          </p:nvPr>
        </p:nvSpPr>
        <p:spPr>
          <a:xfrm>
            <a:off x="349250" y="914400"/>
            <a:ext cx="6737350" cy="5334000"/>
          </a:xfrm>
        </p:spPr>
        <p:txBody>
          <a:bodyPr/>
          <a:lstStyle/>
          <a:p>
            <a:r>
              <a:rPr lang="en-US" sz="2400"/>
              <a:t>After-blow module </a:t>
            </a:r>
          </a:p>
          <a:p>
            <a:r>
              <a:rPr lang="en-US" sz="2400"/>
              <a:t>Comeback </a:t>
            </a:r>
          </a:p>
          <a:p>
            <a:r>
              <a:rPr lang="en-US" sz="2400"/>
              <a:t>Diagnostic trouble code (DTC) </a:t>
            </a:r>
          </a:p>
          <a:p>
            <a:r>
              <a:rPr lang="en-US" sz="2400"/>
              <a:t>Electronic evaporator dryer (EED) </a:t>
            </a:r>
          </a:p>
          <a:p>
            <a:r>
              <a:rPr lang="en-US" sz="2400"/>
              <a:t>Functional test </a:t>
            </a:r>
          </a:p>
          <a:p>
            <a:r>
              <a:rPr lang="en-US" sz="2400"/>
              <a:t>Groundout </a:t>
            </a:r>
          </a:p>
          <a:p>
            <a:r>
              <a:rPr lang="en-US" sz="2400"/>
              <a:t>Technical service bulletin (TSB) </a:t>
            </a:r>
          </a:p>
          <a:p>
            <a:r>
              <a:rPr lang="en-US" sz="2400"/>
              <a:t>Trouble tree </a:t>
            </a:r>
          </a:p>
          <a:p>
            <a:r>
              <a:rPr lang="en-US" sz="2400"/>
              <a:t>Visual inspection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smtClean="0"/>
              <a:t>Identify System Pressure Review</a:t>
            </a:r>
          </a:p>
        </p:txBody>
      </p:sp>
      <p:sp>
        <p:nvSpPr>
          <p:cNvPr id="4102" name="Rectangle 6"/>
          <p:cNvSpPr>
            <a:spLocks noGrp="1" noChangeArrowheads="1"/>
          </p:cNvSpPr>
          <p:nvPr>
            <p:ph sz="half" idx="1"/>
          </p:nvPr>
        </p:nvSpPr>
        <p:spPr/>
        <p:txBody>
          <a:bodyPr>
            <a:normAutofit/>
          </a:bodyPr>
          <a:lstStyle/>
          <a:p>
            <a:pPr eaLnBrk="1" hangingPunct="1">
              <a:lnSpc>
                <a:spcPct val="70000"/>
              </a:lnSpc>
            </a:pPr>
            <a:r>
              <a:rPr lang="en-US" sz="2400" smtClean="0">
                <a:solidFill>
                  <a:srgbClr val="0000CC"/>
                </a:solidFill>
              </a:rPr>
              <a:t>Low</a:t>
            </a:r>
            <a:r>
              <a:rPr lang="en-US" sz="2400" smtClean="0"/>
              <a:t> to </a:t>
            </a:r>
            <a:r>
              <a:rPr lang="en-US" sz="2400" smtClean="0">
                <a:solidFill>
                  <a:srgbClr val="FF0000"/>
                </a:solidFill>
              </a:rPr>
              <a:t>high</a:t>
            </a:r>
            <a:r>
              <a:rPr lang="en-US" sz="2400" smtClean="0"/>
              <a:t> pressure at compressor</a:t>
            </a:r>
          </a:p>
          <a:p>
            <a:pPr eaLnBrk="1" hangingPunct="1">
              <a:lnSpc>
                <a:spcPct val="70000"/>
              </a:lnSpc>
            </a:pPr>
            <a:r>
              <a:rPr lang="en-US" sz="2400" smtClean="0">
                <a:solidFill>
                  <a:srgbClr val="FF0000"/>
                </a:solidFill>
              </a:rPr>
              <a:t>High-pressure side</a:t>
            </a:r>
          </a:p>
          <a:p>
            <a:pPr lvl="1" eaLnBrk="1" hangingPunct="1">
              <a:lnSpc>
                <a:spcPct val="70000"/>
              </a:lnSpc>
            </a:pPr>
            <a:r>
              <a:rPr lang="en-US" sz="2200" smtClean="0">
                <a:solidFill>
                  <a:srgbClr val="FF0000"/>
                </a:solidFill>
              </a:rPr>
              <a:t>Compressor output</a:t>
            </a:r>
          </a:p>
          <a:p>
            <a:pPr lvl="1" eaLnBrk="1" hangingPunct="1">
              <a:lnSpc>
                <a:spcPct val="70000"/>
              </a:lnSpc>
            </a:pPr>
            <a:r>
              <a:rPr lang="en-US" sz="2200" smtClean="0">
                <a:solidFill>
                  <a:srgbClr val="FF0000"/>
                </a:solidFill>
              </a:rPr>
              <a:t>Condenser</a:t>
            </a:r>
          </a:p>
          <a:p>
            <a:pPr lvl="1" eaLnBrk="1" hangingPunct="1">
              <a:lnSpc>
                <a:spcPct val="70000"/>
              </a:lnSpc>
            </a:pPr>
            <a:r>
              <a:rPr lang="en-US" sz="2200" smtClean="0">
                <a:solidFill>
                  <a:srgbClr val="FF0000"/>
                </a:solidFill>
              </a:rPr>
              <a:t>Receiver dryer (if equipped)</a:t>
            </a:r>
          </a:p>
          <a:p>
            <a:pPr lvl="1" eaLnBrk="1" hangingPunct="1">
              <a:lnSpc>
                <a:spcPct val="70000"/>
              </a:lnSpc>
            </a:pPr>
            <a:r>
              <a:rPr lang="en-US" sz="2200" smtClean="0">
                <a:solidFill>
                  <a:srgbClr val="FF0000"/>
                </a:solidFill>
              </a:rPr>
              <a:t>High-side gauge</a:t>
            </a:r>
          </a:p>
          <a:p>
            <a:pPr eaLnBrk="1" hangingPunct="1">
              <a:lnSpc>
                <a:spcPct val="70000"/>
              </a:lnSpc>
            </a:pPr>
            <a:r>
              <a:rPr lang="en-US" sz="2400" smtClean="0">
                <a:solidFill>
                  <a:srgbClr val="FF0000"/>
                </a:solidFill>
              </a:rPr>
              <a:t>High</a:t>
            </a:r>
            <a:r>
              <a:rPr lang="en-US" sz="2400" smtClean="0"/>
              <a:t> to </a:t>
            </a:r>
            <a:r>
              <a:rPr lang="en-US" sz="2400" smtClean="0">
                <a:solidFill>
                  <a:srgbClr val="0000CC"/>
                </a:solidFill>
              </a:rPr>
              <a:t>low</a:t>
            </a:r>
            <a:r>
              <a:rPr lang="en-US" sz="2400" smtClean="0"/>
              <a:t> at metering device</a:t>
            </a:r>
          </a:p>
          <a:p>
            <a:pPr eaLnBrk="1" hangingPunct="1">
              <a:lnSpc>
                <a:spcPct val="70000"/>
              </a:lnSpc>
            </a:pPr>
            <a:r>
              <a:rPr lang="en-US" sz="2400" smtClean="0">
                <a:solidFill>
                  <a:srgbClr val="0000CC"/>
                </a:solidFill>
              </a:rPr>
              <a:t>Low-pressure side</a:t>
            </a:r>
          </a:p>
          <a:p>
            <a:pPr lvl="1" eaLnBrk="1" hangingPunct="1">
              <a:lnSpc>
                <a:spcPct val="70000"/>
              </a:lnSpc>
            </a:pPr>
            <a:r>
              <a:rPr lang="en-US" sz="2200" smtClean="0">
                <a:solidFill>
                  <a:srgbClr val="0000CC"/>
                </a:solidFill>
              </a:rPr>
              <a:t>Metering device output</a:t>
            </a:r>
          </a:p>
          <a:p>
            <a:pPr lvl="1" eaLnBrk="1" hangingPunct="1">
              <a:lnSpc>
                <a:spcPct val="70000"/>
              </a:lnSpc>
            </a:pPr>
            <a:r>
              <a:rPr lang="en-US" sz="2200" smtClean="0">
                <a:solidFill>
                  <a:srgbClr val="0000CC"/>
                </a:solidFill>
              </a:rPr>
              <a:t>Evaporator</a:t>
            </a:r>
          </a:p>
          <a:p>
            <a:pPr lvl="1" eaLnBrk="1" hangingPunct="1">
              <a:lnSpc>
                <a:spcPct val="70000"/>
              </a:lnSpc>
            </a:pPr>
            <a:r>
              <a:rPr lang="en-US" sz="2200" smtClean="0">
                <a:solidFill>
                  <a:srgbClr val="0000CC"/>
                </a:solidFill>
              </a:rPr>
              <a:t>Accumulator (if equipped)</a:t>
            </a:r>
          </a:p>
          <a:p>
            <a:pPr lvl="1" eaLnBrk="1" hangingPunct="1">
              <a:lnSpc>
                <a:spcPct val="70000"/>
              </a:lnSpc>
            </a:pPr>
            <a:r>
              <a:rPr lang="en-US" sz="2200" smtClean="0">
                <a:solidFill>
                  <a:srgbClr val="0000CC"/>
                </a:solidFill>
              </a:rPr>
              <a:t>Low-side gauge</a:t>
            </a:r>
          </a:p>
          <a:p>
            <a:pPr lvl="1" eaLnBrk="1" hangingPunct="1">
              <a:lnSpc>
                <a:spcPct val="70000"/>
              </a:lnSpc>
              <a:buFont typeface="Arial" charset="0"/>
              <a:buNone/>
            </a:pPr>
            <a:endParaRPr lang="en-US" sz="2200" smtClean="0">
              <a:solidFill>
                <a:srgbClr val="FF0000"/>
              </a:solidFill>
            </a:endParaRPr>
          </a:p>
        </p:txBody>
      </p:sp>
      <p:pic>
        <p:nvPicPr>
          <p:cNvPr id="6148" name="Content Placeholder 4" descr="83247CM_070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439863"/>
            <a:ext cx="3886200" cy="5265737"/>
          </a:xfrm>
        </p:spPr>
      </p:pic>
    </p:spTree>
    <p:extLst>
      <p:ext uri="{BB962C8B-B14F-4D97-AF65-F5344CB8AC3E}">
        <p14:creationId xmlns:p14="http://schemas.microsoft.com/office/powerpoint/2010/main" val="3573765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smtClean="0"/>
              <a:t>Temperature Versus Pressure</a:t>
            </a:r>
          </a:p>
        </p:txBody>
      </p:sp>
      <p:sp>
        <p:nvSpPr>
          <p:cNvPr id="7171" name="Rectangle 5"/>
          <p:cNvSpPr>
            <a:spLocks noGrp="1" noChangeArrowheads="1"/>
          </p:cNvSpPr>
          <p:nvPr>
            <p:ph sz="half" idx="1"/>
          </p:nvPr>
        </p:nvSpPr>
        <p:spPr/>
        <p:txBody>
          <a:bodyPr/>
          <a:lstStyle/>
          <a:p>
            <a:pPr eaLnBrk="1" hangingPunct="1">
              <a:lnSpc>
                <a:spcPct val="90000"/>
              </a:lnSpc>
            </a:pPr>
            <a:r>
              <a:rPr lang="en-US" smtClean="0"/>
              <a:t>For a given temperature, there is a given pressure.</a:t>
            </a:r>
          </a:p>
          <a:p>
            <a:pPr eaLnBrk="1" hangingPunct="1">
              <a:lnSpc>
                <a:spcPct val="90000"/>
              </a:lnSpc>
            </a:pPr>
            <a:r>
              <a:rPr lang="en-US" smtClean="0"/>
              <a:t>For a given pressure, there is a given temperature.</a:t>
            </a:r>
          </a:p>
          <a:p>
            <a:pPr eaLnBrk="1" hangingPunct="1">
              <a:lnSpc>
                <a:spcPct val="90000"/>
              </a:lnSpc>
            </a:pPr>
            <a:r>
              <a:rPr lang="en-US" smtClean="0"/>
              <a:t>If ambient temperature is known, then the refrigerant pressure and temperature can be charted.</a:t>
            </a:r>
          </a:p>
        </p:txBody>
      </p:sp>
      <p:pic>
        <p:nvPicPr>
          <p:cNvPr id="7172" name="Content Placeholder 4" descr="83247CM_070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286000"/>
            <a:ext cx="4441825" cy="2473325"/>
          </a:xfrm>
        </p:spPr>
      </p:pic>
    </p:spTree>
    <p:extLst>
      <p:ext uri="{BB962C8B-B14F-4D97-AF65-F5344CB8AC3E}">
        <p14:creationId xmlns:p14="http://schemas.microsoft.com/office/powerpoint/2010/main" val="4048806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pPr eaLnBrk="1" hangingPunct="1"/>
            <a:r>
              <a:rPr lang="en-US" smtClean="0"/>
              <a:t>Performance Table</a:t>
            </a:r>
          </a:p>
        </p:txBody>
      </p:sp>
      <p:pic>
        <p:nvPicPr>
          <p:cNvPr id="8195" name="Picture 4" descr="CM 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32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System Condition Status</a:t>
            </a:r>
            <a:endParaRPr lang="en-US" sz="2700" smtClean="0"/>
          </a:p>
        </p:txBody>
      </p:sp>
      <p:sp>
        <p:nvSpPr>
          <p:cNvPr id="33795" name="Rectangle 3"/>
          <p:cNvSpPr>
            <a:spLocks noGrp="1" noChangeArrowheads="1"/>
          </p:cNvSpPr>
          <p:nvPr>
            <p:ph type="body" idx="1"/>
          </p:nvPr>
        </p:nvSpPr>
        <p:spPr>
          <a:xfrm>
            <a:off x="533400" y="2286000"/>
            <a:ext cx="8229600" cy="3886200"/>
          </a:xfrm>
        </p:spPr>
        <p:txBody>
          <a:bodyPr>
            <a:normAutofit/>
          </a:bodyPr>
          <a:lstStyle/>
          <a:p>
            <a:pPr eaLnBrk="1" hangingPunct="1">
              <a:lnSpc>
                <a:spcPct val="80000"/>
              </a:lnSpc>
            </a:pPr>
            <a:r>
              <a:rPr lang="en-US" sz="2400" smtClean="0"/>
              <a:t>There are generally 7 basic system conditions. Normal operation and Six basic malfunctions identified by gauge.</a:t>
            </a:r>
          </a:p>
          <a:p>
            <a:pPr lvl="1" eaLnBrk="1" hangingPunct="1">
              <a:lnSpc>
                <a:spcPct val="80000"/>
              </a:lnSpc>
            </a:pPr>
            <a:r>
              <a:rPr lang="en-US" sz="2200" smtClean="0"/>
              <a:t>1. Normal Operation</a:t>
            </a:r>
          </a:p>
          <a:p>
            <a:pPr lvl="1" eaLnBrk="1" hangingPunct="1">
              <a:lnSpc>
                <a:spcPct val="80000"/>
              </a:lnSpc>
            </a:pPr>
            <a:r>
              <a:rPr lang="en-US" sz="2200" smtClean="0"/>
              <a:t>2. Insufficient cooling: low side low, high side normal</a:t>
            </a:r>
          </a:p>
          <a:p>
            <a:pPr lvl="1" eaLnBrk="1" hangingPunct="1">
              <a:lnSpc>
                <a:spcPct val="80000"/>
              </a:lnSpc>
            </a:pPr>
            <a:r>
              <a:rPr lang="en-US" sz="2200" smtClean="0"/>
              <a:t>3. Insufficient cooling: low side low to very low, high side low</a:t>
            </a:r>
          </a:p>
          <a:p>
            <a:pPr lvl="1" eaLnBrk="1" hangingPunct="1">
              <a:lnSpc>
                <a:spcPct val="80000"/>
              </a:lnSpc>
            </a:pPr>
            <a:r>
              <a:rPr lang="en-US" sz="2200" smtClean="0"/>
              <a:t>4. Insufficient cooling: low side low, high side high to extremely high</a:t>
            </a:r>
          </a:p>
          <a:p>
            <a:pPr lvl="1" eaLnBrk="1" hangingPunct="1">
              <a:lnSpc>
                <a:spcPct val="80000"/>
              </a:lnSpc>
            </a:pPr>
            <a:r>
              <a:rPr lang="en-US" sz="2200" smtClean="0"/>
              <a:t>5. Insufficient cooling: low side high, high side low</a:t>
            </a:r>
          </a:p>
          <a:p>
            <a:pPr lvl="1" eaLnBrk="1" hangingPunct="1">
              <a:lnSpc>
                <a:spcPct val="80000"/>
              </a:lnSpc>
            </a:pPr>
            <a:r>
              <a:rPr lang="en-US" sz="2200" smtClean="0"/>
              <a:t>6. Insufficient cooling: low side high, high side normal</a:t>
            </a:r>
          </a:p>
          <a:p>
            <a:pPr lvl="1" eaLnBrk="1" hangingPunct="1">
              <a:lnSpc>
                <a:spcPct val="80000"/>
              </a:lnSpc>
            </a:pPr>
            <a:r>
              <a:rPr lang="en-US" sz="2200" smtClean="0"/>
              <a:t>7. Insufficient cooling: low side high, high side high to extremely high</a:t>
            </a:r>
          </a:p>
        </p:txBody>
      </p:sp>
    </p:spTree>
    <p:extLst>
      <p:ext uri="{BB962C8B-B14F-4D97-AF65-F5344CB8AC3E}">
        <p14:creationId xmlns:p14="http://schemas.microsoft.com/office/powerpoint/2010/main" val="1330198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normAutofit/>
          </a:bodyPr>
          <a:lstStyle/>
          <a:p>
            <a:pPr eaLnBrk="1" hangingPunct="1"/>
            <a:r>
              <a:rPr lang="en-US" sz="4000" smtClean="0"/>
              <a:t>Condition 1</a:t>
            </a:r>
            <a:br>
              <a:rPr lang="en-US" sz="4000" smtClean="0"/>
            </a:br>
            <a:r>
              <a:rPr lang="en-US" sz="4000" smtClean="0"/>
              <a:t>Normal Operation</a:t>
            </a:r>
            <a:endParaRPr lang="en-US" sz="2400" smtClean="0"/>
          </a:p>
        </p:txBody>
      </p:sp>
      <p:sp>
        <p:nvSpPr>
          <p:cNvPr id="10243" name="Rectangle 5"/>
          <p:cNvSpPr>
            <a:spLocks noGrp="1" noChangeArrowheads="1"/>
          </p:cNvSpPr>
          <p:nvPr>
            <p:ph sz="half" idx="1"/>
          </p:nvPr>
        </p:nvSpPr>
        <p:spPr/>
        <p:txBody>
          <a:bodyPr/>
          <a:lstStyle/>
          <a:p>
            <a:pPr eaLnBrk="1" hangingPunct="1"/>
            <a:r>
              <a:rPr lang="en-US" smtClean="0"/>
              <a:t>Normal conditions</a:t>
            </a:r>
          </a:p>
          <a:p>
            <a:pPr lvl="1" eaLnBrk="1" hangingPunct="1"/>
            <a:r>
              <a:rPr lang="en-US" smtClean="0"/>
              <a:t>Both high- and low-side gauges showing normal pressures</a:t>
            </a:r>
          </a:p>
        </p:txBody>
      </p:sp>
      <p:pic>
        <p:nvPicPr>
          <p:cNvPr id="10244" name="Content Placeholder 4" descr="83247CM_0706.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524000"/>
            <a:ext cx="4014788" cy="2909888"/>
          </a:xfrm>
        </p:spPr>
      </p:pic>
      <p:pic>
        <p:nvPicPr>
          <p:cNvPr id="10245" name="Picture 5" descr="83247CM_070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013" y="3581400"/>
            <a:ext cx="2363787"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851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52400" y="274638"/>
            <a:ext cx="8763000" cy="1143000"/>
          </a:xfrm>
        </p:spPr>
        <p:txBody>
          <a:bodyPr/>
          <a:lstStyle/>
          <a:p>
            <a:pPr eaLnBrk="1" hangingPunct="1"/>
            <a:r>
              <a:rPr lang="en-US" smtClean="0"/>
              <a:t>System Malfunctions Condition 2</a:t>
            </a:r>
          </a:p>
        </p:txBody>
      </p:sp>
      <p:pic>
        <p:nvPicPr>
          <p:cNvPr id="11267" name="Content Placeholder 4" descr="83247CM_0709.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05538" y="1270000"/>
            <a:ext cx="2824162" cy="3200400"/>
          </a:xfrm>
        </p:spPr>
      </p:pic>
      <p:pic>
        <p:nvPicPr>
          <p:cNvPr id="11268" name="Picture 5" descr="83247CM_07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963988"/>
            <a:ext cx="2133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Grp="1" noChangeArrowheads="1"/>
          </p:cNvSpPr>
          <p:nvPr>
            <p:ph sz="half" idx="1"/>
          </p:nvPr>
        </p:nvSpPr>
        <p:spPr>
          <a:xfrm>
            <a:off x="152400" y="1600200"/>
            <a:ext cx="4343400" cy="4525963"/>
          </a:xfrm>
        </p:spPr>
        <p:txBody>
          <a:bodyPr>
            <a:normAutofit/>
          </a:bodyPr>
          <a:lstStyle/>
          <a:p>
            <a:pPr eaLnBrk="1" hangingPunct="1">
              <a:lnSpc>
                <a:spcPct val="90000"/>
              </a:lnSpc>
            </a:pPr>
            <a:r>
              <a:rPr lang="en-US" sz="2600" smtClean="0"/>
              <a:t>Insufficient cooling</a:t>
            </a:r>
          </a:p>
          <a:p>
            <a:pPr lvl="1" eaLnBrk="1" hangingPunct="1">
              <a:lnSpc>
                <a:spcPct val="90000"/>
              </a:lnSpc>
            </a:pPr>
            <a:r>
              <a:rPr lang="en-US" sz="2200" smtClean="0"/>
              <a:t>Gauge readings</a:t>
            </a:r>
          </a:p>
          <a:p>
            <a:pPr lvl="2" eaLnBrk="1" hangingPunct="1">
              <a:lnSpc>
                <a:spcPct val="90000"/>
              </a:lnSpc>
            </a:pPr>
            <a:r>
              <a:rPr lang="en-US" sz="1900" smtClean="0">
                <a:solidFill>
                  <a:srgbClr val="0000CC"/>
                </a:solidFill>
              </a:rPr>
              <a:t>Low-side</a:t>
            </a:r>
            <a:r>
              <a:rPr lang="en-US" sz="1900" smtClean="0"/>
              <a:t> low</a:t>
            </a:r>
          </a:p>
          <a:p>
            <a:pPr lvl="2" eaLnBrk="1" hangingPunct="1">
              <a:lnSpc>
                <a:spcPct val="90000"/>
              </a:lnSpc>
            </a:pPr>
            <a:r>
              <a:rPr lang="en-US" sz="1900" smtClean="0">
                <a:solidFill>
                  <a:srgbClr val="FF0000"/>
                </a:solidFill>
              </a:rPr>
              <a:t>High-side</a:t>
            </a:r>
            <a:r>
              <a:rPr lang="en-US" sz="1900" smtClean="0"/>
              <a:t> normal</a:t>
            </a:r>
          </a:p>
          <a:p>
            <a:pPr lvl="1" eaLnBrk="1" hangingPunct="1">
              <a:lnSpc>
                <a:spcPct val="90000"/>
              </a:lnSpc>
            </a:pPr>
            <a:r>
              <a:rPr lang="en-US" sz="2200" smtClean="0"/>
              <a:t>Possible causes</a:t>
            </a:r>
          </a:p>
          <a:p>
            <a:pPr lvl="2" eaLnBrk="1" hangingPunct="1">
              <a:lnSpc>
                <a:spcPct val="70000"/>
              </a:lnSpc>
            </a:pPr>
            <a:r>
              <a:rPr lang="en-US" sz="1900" smtClean="0"/>
              <a:t>Restriction on Low side of system</a:t>
            </a:r>
          </a:p>
          <a:p>
            <a:pPr lvl="2" eaLnBrk="1" hangingPunct="1">
              <a:lnSpc>
                <a:spcPct val="70000"/>
              </a:lnSpc>
            </a:pPr>
            <a:r>
              <a:rPr lang="en-US" sz="1900" smtClean="0"/>
              <a:t>Moisture in system</a:t>
            </a:r>
          </a:p>
          <a:p>
            <a:pPr lvl="2" eaLnBrk="1" hangingPunct="1">
              <a:lnSpc>
                <a:spcPct val="70000"/>
              </a:lnSpc>
            </a:pPr>
            <a:r>
              <a:rPr lang="en-US" sz="1900" smtClean="0"/>
              <a:t>TXV malfunction-which limits refrigerant flow will cause evaporator refrigerant starvation resulting in insufficient cooling.</a:t>
            </a:r>
          </a:p>
          <a:p>
            <a:pPr lvl="2" eaLnBrk="1" hangingPunct="1">
              <a:lnSpc>
                <a:spcPct val="70000"/>
              </a:lnSpc>
            </a:pPr>
            <a:r>
              <a:rPr lang="en-US" sz="1900" smtClean="0"/>
              <a:t>Restricted orifice tube causing evaporator starvation.</a:t>
            </a:r>
          </a:p>
          <a:p>
            <a:pPr lvl="2" eaLnBrk="1" hangingPunct="1">
              <a:lnSpc>
                <a:spcPct val="90000"/>
              </a:lnSpc>
            </a:pPr>
            <a:endParaRPr lang="en-US" sz="1900" smtClean="0"/>
          </a:p>
        </p:txBody>
      </p:sp>
    </p:spTree>
    <p:extLst>
      <p:ext uri="{BB962C8B-B14F-4D97-AF65-F5344CB8AC3E}">
        <p14:creationId xmlns:p14="http://schemas.microsoft.com/office/powerpoint/2010/main" val="2762316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28600"/>
            <a:ext cx="8229600" cy="1143000"/>
          </a:xfrm>
        </p:spPr>
        <p:txBody>
          <a:bodyPr/>
          <a:lstStyle/>
          <a:p>
            <a:pPr eaLnBrk="1" hangingPunct="1"/>
            <a:r>
              <a:rPr lang="en-US" sz="4000" smtClean="0"/>
              <a:t>System Malfunctions Condition 3</a:t>
            </a:r>
          </a:p>
        </p:txBody>
      </p:sp>
      <p:pic>
        <p:nvPicPr>
          <p:cNvPr id="12291" name="Picture 5" descr="83247CM_07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949700"/>
            <a:ext cx="207486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p:cNvSpPr>
            <a:spLocks noGrp="1" noChangeArrowheads="1"/>
          </p:cNvSpPr>
          <p:nvPr>
            <p:ph sz="half" idx="1"/>
          </p:nvPr>
        </p:nvSpPr>
        <p:spPr>
          <a:xfrm>
            <a:off x="152400" y="1600200"/>
            <a:ext cx="4343400" cy="4525963"/>
          </a:xfrm>
        </p:spPr>
        <p:txBody>
          <a:bodyPr/>
          <a:lstStyle/>
          <a:p>
            <a:pPr eaLnBrk="1" hangingPunct="1"/>
            <a:r>
              <a:rPr lang="en-US" smtClean="0"/>
              <a:t>Insufficient cooling</a:t>
            </a:r>
          </a:p>
          <a:p>
            <a:pPr lvl="1" eaLnBrk="1" hangingPunct="1"/>
            <a:r>
              <a:rPr lang="en-US" smtClean="0"/>
              <a:t>Gauge readings</a:t>
            </a:r>
          </a:p>
          <a:p>
            <a:pPr lvl="2" eaLnBrk="1" hangingPunct="1"/>
            <a:r>
              <a:rPr lang="en-US" smtClean="0">
                <a:solidFill>
                  <a:srgbClr val="0000CC"/>
                </a:solidFill>
              </a:rPr>
              <a:t>Low-side </a:t>
            </a:r>
            <a:r>
              <a:rPr lang="en-US" smtClean="0"/>
              <a:t>low to very low</a:t>
            </a:r>
          </a:p>
          <a:p>
            <a:pPr lvl="2" eaLnBrk="1" hangingPunct="1"/>
            <a:r>
              <a:rPr lang="en-US" smtClean="0">
                <a:solidFill>
                  <a:srgbClr val="FF0000"/>
                </a:solidFill>
              </a:rPr>
              <a:t>High-side </a:t>
            </a:r>
            <a:r>
              <a:rPr lang="en-US" smtClean="0"/>
              <a:t>low </a:t>
            </a:r>
          </a:p>
          <a:p>
            <a:pPr lvl="1" eaLnBrk="1" hangingPunct="1"/>
            <a:r>
              <a:rPr lang="en-US" smtClean="0"/>
              <a:t>Possible causes</a:t>
            </a:r>
          </a:p>
          <a:p>
            <a:pPr lvl="2" eaLnBrk="1" hangingPunct="1">
              <a:lnSpc>
                <a:spcPct val="80000"/>
              </a:lnSpc>
            </a:pPr>
            <a:r>
              <a:rPr lang="en-US" smtClean="0"/>
              <a:t>Clogged inlet screen or FOT restricted</a:t>
            </a:r>
          </a:p>
          <a:p>
            <a:pPr lvl="2" eaLnBrk="1" hangingPunct="1">
              <a:lnSpc>
                <a:spcPct val="80000"/>
              </a:lnSpc>
            </a:pPr>
            <a:r>
              <a:rPr lang="en-US" smtClean="0"/>
              <a:t>Defective TXV</a:t>
            </a:r>
          </a:p>
          <a:p>
            <a:pPr lvl="2" eaLnBrk="1" hangingPunct="1">
              <a:lnSpc>
                <a:spcPct val="80000"/>
              </a:lnSpc>
            </a:pPr>
            <a:r>
              <a:rPr lang="en-US" smtClean="0"/>
              <a:t>Low refrigerant charge level (inspect for leak)</a:t>
            </a:r>
          </a:p>
          <a:p>
            <a:pPr lvl="2" eaLnBrk="1" hangingPunct="1">
              <a:lnSpc>
                <a:spcPct val="80000"/>
              </a:lnSpc>
            </a:pPr>
            <a:r>
              <a:rPr lang="en-US" smtClean="0"/>
              <a:t>High side restriction</a:t>
            </a:r>
          </a:p>
        </p:txBody>
      </p:sp>
      <p:pic>
        <p:nvPicPr>
          <p:cNvPr id="12293" name="Content Placeholder 4" descr="83247CM_0715.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832475" y="1271588"/>
            <a:ext cx="3195638" cy="2811462"/>
          </a:xfrm>
        </p:spPr>
      </p:pic>
    </p:spTree>
    <p:extLst>
      <p:ext uri="{BB962C8B-B14F-4D97-AF65-F5344CB8AC3E}">
        <p14:creationId xmlns:p14="http://schemas.microsoft.com/office/powerpoint/2010/main" val="3592017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52400" y="274638"/>
            <a:ext cx="8763000" cy="1143000"/>
          </a:xfrm>
        </p:spPr>
        <p:txBody>
          <a:bodyPr/>
          <a:lstStyle/>
          <a:p>
            <a:pPr eaLnBrk="1" hangingPunct="1"/>
            <a:r>
              <a:rPr lang="en-US" smtClean="0"/>
              <a:t>System Malfunctions Condition 4</a:t>
            </a:r>
          </a:p>
        </p:txBody>
      </p:sp>
      <p:sp>
        <p:nvSpPr>
          <p:cNvPr id="25605" name="Rectangle 5"/>
          <p:cNvSpPr>
            <a:spLocks noGrp="1" noChangeArrowheads="1"/>
          </p:cNvSpPr>
          <p:nvPr>
            <p:ph sz="half" idx="1"/>
          </p:nvPr>
        </p:nvSpPr>
        <p:spPr>
          <a:xfrm>
            <a:off x="457200" y="1371600"/>
            <a:ext cx="4038600" cy="4953000"/>
          </a:xfrm>
        </p:spPr>
        <p:txBody>
          <a:bodyPr>
            <a:normAutofit/>
          </a:bodyPr>
          <a:lstStyle/>
          <a:p>
            <a:pPr eaLnBrk="1" hangingPunct="1">
              <a:lnSpc>
                <a:spcPct val="90000"/>
              </a:lnSpc>
            </a:pPr>
            <a:r>
              <a:rPr lang="en-US" sz="2200" smtClean="0"/>
              <a:t>Insufficient cooling</a:t>
            </a:r>
          </a:p>
          <a:p>
            <a:pPr lvl="1" eaLnBrk="1" hangingPunct="1">
              <a:lnSpc>
                <a:spcPct val="90000"/>
              </a:lnSpc>
            </a:pPr>
            <a:r>
              <a:rPr lang="en-US" sz="2200" smtClean="0"/>
              <a:t>Gauge readings</a:t>
            </a:r>
          </a:p>
          <a:p>
            <a:pPr lvl="2" eaLnBrk="1" hangingPunct="1">
              <a:lnSpc>
                <a:spcPct val="90000"/>
              </a:lnSpc>
            </a:pPr>
            <a:r>
              <a:rPr lang="en-US" sz="2200" smtClean="0">
                <a:solidFill>
                  <a:srgbClr val="0000CC"/>
                </a:solidFill>
              </a:rPr>
              <a:t>Low-side </a:t>
            </a:r>
            <a:r>
              <a:rPr lang="en-US" sz="2200" smtClean="0"/>
              <a:t>low</a:t>
            </a:r>
          </a:p>
          <a:p>
            <a:pPr lvl="2" eaLnBrk="1" hangingPunct="1">
              <a:lnSpc>
                <a:spcPct val="90000"/>
              </a:lnSpc>
            </a:pPr>
            <a:r>
              <a:rPr lang="en-US" sz="2200" smtClean="0">
                <a:solidFill>
                  <a:srgbClr val="FF0000"/>
                </a:solidFill>
              </a:rPr>
              <a:t>High-side </a:t>
            </a:r>
            <a:r>
              <a:rPr lang="en-US" sz="2200" smtClean="0"/>
              <a:t>High to extremely high</a:t>
            </a:r>
          </a:p>
          <a:p>
            <a:pPr lvl="1" eaLnBrk="1" hangingPunct="1">
              <a:lnSpc>
                <a:spcPct val="90000"/>
              </a:lnSpc>
            </a:pPr>
            <a:r>
              <a:rPr lang="en-US" sz="2200" smtClean="0"/>
              <a:t>Possible causes</a:t>
            </a:r>
          </a:p>
          <a:p>
            <a:pPr lvl="2">
              <a:buFontTx/>
              <a:buChar char="•"/>
            </a:pPr>
            <a:r>
              <a:rPr lang="en-US" sz="1400" smtClean="0"/>
              <a:t>Restriction high side of system</a:t>
            </a:r>
          </a:p>
          <a:p>
            <a:pPr lvl="2">
              <a:buFontTx/>
              <a:buChar char="•"/>
            </a:pPr>
            <a:r>
              <a:rPr lang="en-US" sz="1400" smtClean="0"/>
              <a:t>The higher the high-side pressure the closer the restriction is to the compressor</a:t>
            </a:r>
          </a:p>
          <a:p>
            <a:pPr lvl="2">
              <a:buFontTx/>
              <a:buChar char="•"/>
            </a:pPr>
            <a:r>
              <a:rPr lang="en-US" sz="1400" smtClean="0"/>
              <a:t>Moderately high, high-side pressure may be restricted receiver dryer or liquid line</a:t>
            </a:r>
          </a:p>
          <a:p>
            <a:pPr lvl="2">
              <a:buFontTx/>
              <a:buChar char="•"/>
            </a:pPr>
            <a:r>
              <a:rPr lang="en-US" sz="1400" smtClean="0"/>
              <a:t>Look for temperature change at restriction point</a:t>
            </a:r>
          </a:p>
          <a:p>
            <a:pPr lvl="2">
              <a:buFontTx/>
              <a:buChar char="•"/>
            </a:pPr>
            <a:r>
              <a:rPr lang="en-US" sz="1400" smtClean="0"/>
              <a:t>A system that has too much refrigerant oil may also exhibit these symptoms. Lines may also be vibrating or pulsating.</a:t>
            </a:r>
          </a:p>
        </p:txBody>
      </p:sp>
      <p:pic>
        <p:nvPicPr>
          <p:cNvPr id="13316" name="Content Placeholder 4" descr="83247CM_0718.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25600"/>
            <a:ext cx="4038600" cy="4475163"/>
          </a:xfrm>
        </p:spPr>
      </p:pic>
    </p:spTree>
    <p:extLst>
      <p:ext uri="{BB962C8B-B14F-4D97-AF65-F5344CB8AC3E}">
        <p14:creationId xmlns:p14="http://schemas.microsoft.com/office/powerpoint/2010/main" val="2607738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2400" y="0"/>
            <a:ext cx="8763000" cy="1066800"/>
          </a:xfrm>
        </p:spPr>
        <p:txBody>
          <a:bodyPr/>
          <a:lstStyle/>
          <a:p>
            <a:pPr eaLnBrk="1" hangingPunct="1"/>
            <a:r>
              <a:rPr lang="en-US" smtClean="0"/>
              <a:t>System Malfunctions Condition 5</a:t>
            </a:r>
          </a:p>
        </p:txBody>
      </p:sp>
      <p:pic>
        <p:nvPicPr>
          <p:cNvPr id="14339" name="Picture 5" descr="83247CM_07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25" y="3635375"/>
            <a:ext cx="21113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p:cNvSpPr>
            <a:spLocks noGrp="1" noChangeArrowheads="1"/>
          </p:cNvSpPr>
          <p:nvPr>
            <p:ph sz="half" idx="1"/>
          </p:nvPr>
        </p:nvSpPr>
        <p:spPr>
          <a:xfrm>
            <a:off x="0" y="1020763"/>
            <a:ext cx="4495800" cy="5608637"/>
          </a:xfrm>
        </p:spPr>
        <p:txBody>
          <a:bodyPr>
            <a:normAutofit/>
          </a:bodyPr>
          <a:lstStyle/>
          <a:p>
            <a:pPr eaLnBrk="1" hangingPunct="1">
              <a:lnSpc>
                <a:spcPct val="80000"/>
              </a:lnSpc>
            </a:pPr>
            <a:r>
              <a:rPr lang="en-US" sz="2600" smtClean="0"/>
              <a:t>Insufficient cooling</a:t>
            </a:r>
          </a:p>
          <a:p>
            <a:pPr lvl="1" eaLnBrk="1" hangingPunct="1">
              <a:lnSpc>
                <a:spcPct val="80000"/>
              </a:lnSpc>
            </a:pPr>
            <a:r>
              <a:rPr lang="en-US" sz="2200" smtClean="0"/>
              <a:t>Gauge readings</a:t>
            </a:r>
          </a:p>
          <a:p>
            <a:pPr lvl="2" eaLnBrk="1" hangingPunct="1">
              <a:lnSpc>
                <a:spcPct val="80000"/>
              </a:lnSpc>
            </a:pPr>
            <a:r>
              <a:rPr lang="en-US" sz="1900" smtClean="0">
                <a:solidFill>
                  <a:srgbClr val="0000CC"/>
                </a:solidFill>
              </a:rPr>
              <a:t>Low-side </a:t>
            </a:r>
            <a:r>
              <a:rPr lang="en-US" sz="1900" smtClean="0"/>
              <a:t>high </a:t>
            </a:r>
          </a:p>
          <a:p>
            <a:pPr lvl="2" eaLnBrk="1" hangingPunct="1">
              <a:lnSpc>
                <a:spcPct val="80000"/>
              </a:lnSpc>
            </a:pPr>
            <a:r>
              <a:rPr lang="en-US" sz="1900" smtClean="0">
                <a:solidFill>
                  <a:srgbClr val="FF0000"/>
                </a:solidFill>
              </a:rPr>
              <a:t>High-side </a:t>
            </a:r>
            <a:r>
              <a:rPr lang="en-US" sz="1900" smtClean="0"/>
              <a:t>low</a:t>
            </a:r>
          </a:p>
          <a:p>
            <a:pPr lvl="1" eaLnBrk="1" hangingPunct="1">
              <a:lnSpc>
                <a:spcPct val="80000"/>
              </a:lnSpc>
            </a:pPr>
            <a:r>
              <a:rPr lang="en-US" sz="2200" smtClean="0"/>
              <a:t>Possible causes</a:t>
            </a:r>
          </a:p>
          <a:p>
            <a:pPr lvl="2" eaLnBrk="1" hangingPunct="1">
              <a:lnSpc>
                <a:spcPct val="60000"/>
              </a:lnSpc>
            </a:pPr>
            <a:r>
              <a:rPr lang="en-US" sz="1600" smtClean="0"/>
              <a:t>Low refrigerant charge level</a:t>
            </a:r>
          </a:p>
          <a:p>
            <a:pPr lvl="2" eaLnBrk="1" hangingPunct="1">
              <a:lnSpc>
                <a:spcPct val="60000"/>
              </a:lnSpc>
            </a:pPr>
            <a:r>
              <a:rPr lang="en-US" sz="1600" smtClean="0"/>
              <a:t>Electrical malfunction</a:t>
            </a:r>
          </a:p>
          <a:p>
            <a:pPr lvl="3">
              <a:buFontTx/>
              <a:buChar char="•"/>
            </a:pPr>
            <a:r>
              <a:rPr lang="en-US" sz="1200" smtClean="0"/>
              <a:t>Pressure switch</a:t>
            </a:r>
          </a:p>
          <a:p>
            <a:pPr lvl="3">
              <a:buFontTx/>
              <a:buChar char="•"/>
            </a:pPr>
            <a:r>
              <a:rPr lang="en-US" sz="1200" smtClean="0"/>
              <a:t>Ambient air temperature switch (will not allow AC to operate below a predetermined temperature)</a:t>
            </a:r>
          </a:p>
          <a:p>
            <a:pPr lvl="3">
              <a:buFontTx/>
              <a:buChar char="•"/>
            </a:pPr>
            <a:r>
              <a:rPr lang="en-US" sz="1200" smtClean="0"/>
              <a:t>Fin sensor (evaporator temperature sensor)</a:t>
            </a:r>
          </a:p>
          <a:p>
            <a:pPr lvl="3">
              <a:buFontTx/>
              <a:buChar char="•"/>
            </a:pPr>
            <a:r>
              <a:rPr lang="en-US" sz="1200" smtClean="0"/>
              <a:t>Inspect </a:t>
            </a:r>
            <a:r>
              <a:rPr lang="en-US" sz="1200" smtClean="0">
                <a:latin typeface="Calibri"/>
              </a:rPr>
              <a:t>–</a:t>
            </a:r>
            <a:r>
              <a:rPr lang="en-US" sz="1200" smtClean="0"/>
              <a:t> is compressor turning?</a:t>
            </a:r>
          </a:p>
          <a:p>
            <a:pPr lvl="3">
              <a:buFontTx/>
              <a:buChar char="•"/>
            </a:pPr>
            <a:r>
              <a:rPr lang="en-US" sz="1200" smtClean="0"/>
              <a:t>Mechanical</a:t>
            </a:r>
          </a:p>
          <a:p>
            <a:pPr lvl="3">
              <a:buFontTx/>
              <a:buChar char="•"/>
            </a:pPr>
            <a:r>
              <a:rPr lang="en-US" sz="1200" smtClean="0"/>
              <a:t>Defective compressor clutch or coil</a:t>
            </a:r>
          </a:p>
          <a:p>
            <a:pPr lvl="3">
              <a:buFontTx/>
              <a:buChar char="•"/>
            </a:pPr>
            <a:r>
              <a:rPr lang="en-US" sz="1200" smtClean="0"/>
              <a:t>Defective compressor (valve plate, piston rings, etc.) Evaporator outlet and all lines warm to the touch. Both low-and high-side pressures equalize quickly after turning compressor off.</a:t>
            </a:r>
          </a:p>
          <a:p>
            <a:pPr lvl="3">
              <a:buFontTx/>
              <a:buChar char="•"/>
            </a:pPr>
            <a:r>
              <a:rPr lang="en-US" sz="1200" smtClean="0"/>
              <a:t>Inspect </a:t>
            </a:r>
            <a:r>
              <a:rPr lang="en-US" sz="1200" smtClean="0">
                <a:latin typeface="Calibri"/>
              </a:rPr>
              <a:t>–</a:t>
            </a:r>
            <a:r>
              <a:rPr lang="en-US" sz="1200" smtClean="0"/>
              <a:t> listen for noises from compressor, erratic engagement indicates a compressor clutch or circuit problem.</a:t>
            </a:r>
          </a:p>
          <a:p>
            <a:pPr lvl="1" eaLnBrk="1" hangingPunct="1">
              <a:lnSpc>
                <a:spcPct val="80000"/>
              </a:lnSpc>
            </a:pPr>
            <a:endParaRPr lang="en-US" sz="1200" smtClean="0"/>
          </a:p>
        </p:txBody>
      </p:sp>
      <p:pic>
        <p:nvPicPr>
          <p:cNvPr id="14341" name="Content Placeholder 4" descr="83247CM_0721.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72213" y="838200"/>
            <a:ext cx="2719387" cy="3071813"/>
          </a:xfrm>
        </p:spPr>
      </p:pic>
    </p:spTree>
    <p:extLst>
      <p:ext uri="{BB962C8B-B14F-4D97-AF65-F5344CB8AC3E}">
        <p14:creationId xmlns:p14="http://schemas.microsoft.com/office/powerpoint/2010/main" val="2532775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52400" y="228600"/>
            <a:ext cx="8839200" cy="1143000"/>
          </a:xfrm>
        </p:spPr>
        <p:txBody>
          <a:bodyPr/>
          <a:lstStyle/>
          <a:p>
            <a:pPr eaLnBrk="1" hangingPunct="1"/>
            <a:r>
              <a:rPr lang="en-US" smtClean="0"/>
              <a:t>System Malfunctions Condition 6</a:t>
            </a:r>
          </a:p>
        </p:txBody>
      </p:sp>
      <p:sp>
        <p:nvSpPr>
          <p:cNvPr id="27653" name="Rectangle 5"/>
          <p:cNvSpPr>
            <a:spLocks noGrp="1" noChangeArrowheads="1"/>
          </p:cNvSpPr>
          <p:nvPr>
            <p:ph sz="half" idx="1"/>
          </p:nvPr>
        </p:nvSpPr>
        <p:spPr/>
        <p:txBody>
          <a:bodyPr>
            <a:normAutofit/>
          </a:bodyPr>
          <a:lstStyle/>
          <a:p>
            <a:pPr eaLnBrk="1" hangingPunct="1">
              <a:lnSpc>
                <a:spcPct val="90000"/>
              </a:lnSpc>
            </a:pPr>
            <a:r>
              <a:rPr lang="en-US" sz="2600" smtClean="0"/>
              <a:t>Insufficient cooling</a:t>
            </a:r>
          </a:p>
          <a:p>
            <a:pPr lvl="1" eaLnBrk="1" hangingPunct="1">
              <a:lnSpc>
                <a:spcPct val="90000"/>
              </a:lnSpc>
            </a:pPr>
            <a:r>
              <a:rPr lang="en-US" sz="2200" smtClean="0"/>
              <a:t>Gauge readings</a:t>
            </a:r>
          </a:p>
          <a:p>
            <a:pPr lvl="2" eaLnBrk="1" hangingPunct="1">
              <a:lnSpc>
                <a:spcPct val="90000"/>
              </a:lnSpc>
            </a:pPr>
            <a:r>
              <a:rPr lang="en-US" sz="1900" smtClean="0">
                <a:solidFill>
                  <a:srgbClr val="0000CC"/>
                </a:solidFill>
              </a:rPr>
              <a:t>Low-side </a:t>
            </a:r>
            <a:r>
              <a:rPr lang="en-US" sz="1900" smtClean="0"/>
              <a:t>high</a:t>
            </a:r>
          </a:p>
          <a:p>
            <a:pPr lvl="2" eaLnBrk="1" hangingPunct="1">
              <a:lnSpc>
                <a:spcPct val="90000"/>
              </a:lnSpc>
            </a:pPr>
            <a:r>
              <a:rPr lang="en-US" sz="1900" smtClean="0">
                <a:solidFill>
                  <a:srgbClr val="FF0000"/>
                </a:solidFill>
              </a:rPr>
              <a:t>High-side </a:t>
            </a:r>
            <a:r>
              <a:rPr lang="en-US" sz="1900" smtClean="0"/>
              <a:t>normal</a:t>
            </a:r>
          </a:p>
          <a:p>
            <a:pPr lvl="1" eaLnBrk="1" hangingPunct="1">
              <a:lnSpc>
                <a:spcPct val="90000"/>
              </a:lnSpc>
            </a:pPr>
            <a:r>
              <a:rPr lang="en-US" sz="2200" smtClean="0"/>
              <a:t>Possible causes</a:t>
            </a:r>
          </a:p>
          <a:p>
            <a:pPr lvl="2" eaLnBrk="1" hangingPunct="1">
              <a:lnSpc>
                <a:spcPct val="80000"/>
              </a:lnSpc>
            </a:pPr>
            <a:r>
              <a:rPr lang="en-US" sz="1900" smtClean="0"/>
              <a:t>This condition is generally only found on TXV systems</a:t>
            </a:r>
          </a:p>
          <a:p>
            <a:pPr lvl="2" eaLnBrk="1" hangingPunct="1">
              <a:lnSpc>
                <a:spcPct val="80000"/>
              </a:lnSpc>
            </a:pPr>
            <a:r>
              <a:rPr lang="en-US" sz="1900" smtClean="0"/>
              <a:t>TXV not closing or remote bulb is not contacting evaporator outlet tube</a:t>
            </a:r>
          </a:p>
          <a:p>
            <a:pPr lvl="2" eaLnBrk="1" hangingPunct="1">
              <a:lnSpc>
                <a:spcPct val="80000"/>
              </a:lnSpc>
            </a:pPr>
            <a:r>
              <a:rPr lang="en-US" sz="1900" smtClean="0"/>
              <a:t>Also if a blend door is open on an upstream heater core hot air could be flowing across evaporator core.</a:t>
            </a:r>
          </a:p>
          <a:p>
            <a:pPr lvl="1" eaLnBrk="1" hangingPunct="1">
              <a:lnSpc>
                <a:spcPct val="90000"/>
              </a:lnSpc>
            </a:pPr>
            <a:endParaRPr lang="en-US" sz="2200" smtClean="0"/>
          </a:p>
        </p:txBody>
      </p:sp>
      <p:pic>
        <p:nvPicPr>
          <p:cNvPr id="15364" name="Content Placeholder 4" descr="83247CM_0725.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70425" y="1600200"/>
            <a:ext cx="3994150" cy="4525963"/>
          </a:xfrm>
        </p:spPr>
      </p:pic>
    </p:spTree>
    <p:extLst>
      <p:ext uri="{BB962C8B-B14F-4D97-AF65-F5344CB8AC3E}">
        <p14:creationId xmlns:p14="http://schemas.microsoft.com/office/powerpoint/2010/main" val="256252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INTRODUCTION</a:t>
            </a:r>
          </a:p>
        </p:txBody>
      </p:sp>
      <p:sp>
        <p:nvSpPr>
          <p:cNvPr id="395267" name="Rectangle 3"/>
          <p:cNvSpPr>
            <a:spLocks noGrp="1" noChangeArrowheads="1"/>
          </p:cNvSpPr>
          <p:nvPr>
            <p:ph type="body" idx="1"/>
          </p:nvPr>
        </p:nvSpPr>
        <p:spPr/>
        <p:txBody>
          <a:bodyPr/>
          <a:lstStyle/>
          <a:p>
            <a:r>
              <a:rPr lang="en-US"/>
              <a:t>Except for preventive maintenance operations, HVAC system repair should begin with a systematic procedure to determine exactly what is wrong. </a:t>
            </a:r>
          </a:p>
          <a:p>
            <a:pPr lvl="1"/>
            <a:r>
              <a:rPr lang="en-US"/>
              <a:t>If trouble diagnosis is thorough and accurate, all problems can be located and repaired at the same time.</a:t>
            </a:r>
          </a:p>
          <a:p>
            <a:r>
              <a:rPr lang="en-US"/>
              <a:t>An important step in the early part of the diagnostic procedure is to ensure that there is a problem and, if there is, to determine which HVAC subsystem is at fault.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76200"/>
            <a:ext cx="8991600" cy="1143000"/>
          </a:xfrm>
        </p:spPr>
        <p:txBody>
          <a:bodyPr/>
          <a:lstStyle/>
          <a:p>
            <a:pPr eaLnBrk="1" hangingPunct="1"/>
            <a:r>
              <a:rPr lang="en-US" smtClean="0"/>
              <a:t>System Malfunctions Condition 7</a:t>
            </a:r>
          </a:p>
        </p:txBody>
      </p:sp>
      <p:pic>
        <p:nvPicPr>
          <p:cNvPr id="16387" name="Picture 5" descr="83247CM_07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3300413"/>
            <a:ext cx="2508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Grp="1" noChangeArrowheads="1"/>
          </p:cNvSpPr>
          <p:nvPr>
            <p:ph sz="half" idx="1"/>
          </p:nvPr>
        </p:nvSpPr>
        <p:spPr>
          <a:xfrm>
            <a:off x="152400" y="1600200"/>
            <a:ext cx="4343400" cy="4525963"/>
          </a:xfrm>
        </p:spPr>
        <p:txBody>
          <a:bodyPr>
            <a:normAutofit/>
          </a:bodyPr>
          <a:lstStyle/>
          <a:p>
            <a:pPr eaLnBrk="1" hangingPunct="1">
              <a:lnSpc>
                <a:spcPct val="80000"/>
              </a:lnSpc>
            </a:pPr>
            <a:r>
              <a:rPr lang="en-US" sz="2600" smtClean="0"/>
              <a:t>Insufficient cooling</a:t>
            </a:r>
          </a:p>
          <a:p>
            <a:pPr lvl="1" eaLnBrk="1" hangingPunct="1">
              <a:lnSpc>
                <a:spcPct val="80000"/>
              </a:lnSpc>
            </a:pPr>
            <a:r>
              <a:rPr lang="en-US" sz="2200" smtClean="0"/>
              <a:t>Gauge readings</a:t>
            </a:r>
          </a:p>
          <a:p>
            <a:pPr lvl="2" eaLnBrk="1" hangingPunct="1">
              <a:lnSpc>
                <a:spcPct val="80000"/>
              </a:lnSpc>
            </a:pPr>
            <a:r>
              <a:rPr lang="en-US" sz="1900" smtClean="0">
                <a:solidFill>
                  <a:srgbClr val="0000CC"/>
                </a:solidFill>
              </a:rPr>
              <a:t>Low-side </a:t>
            </a:r>
            <a:r>
              <a:rPr lang="en-US" sz="1900" smtClean="0"/>
              <a:t>high</a:t>
            </a:r>
          </a:p>
          <a:p>
            <a:pPr lvl="2" eaLnBrk="1" hangingPunct="1">
              <a:lnSpc>
                <a:spcPct val="80000"/>
              </a:lnSpc>
            </a:pPr>
            <a:r>
              <a:rPr lang="en-US" sz="1900" smtClean="0">
                <a:solidFill>
                  <a:srgbClr val="FF0000"/>
                </a:solidFill>
              </a:rPr>
              <a:t>High-side </a:t>
            </a:r>
            <a:r>
              <a:rPr lang="en-US" sz="1900" smtClean="0"/>
              <a:t>high to extremely high</a:t>
            </a:r>
          </a:p>
          <a:p>
            <a:pPr lvl="1" eaLnBrk="1" hangingPunct="1">
              <a:lnSpc>
                <a:spcPct val="80000"/>
              </a:lnSpc>
            </a:pPr>
            <a:r>
              <a:rPr lang="en-US" sz="2200" smtClean="0"/>
              <a:t>Possible causes</a:t>
            </a:r>
          </a:p>
          <a:p>
            <a:pPr lvl="2" eaLnBrk="1" hangingPunct="1">
              <a:lnSpc>
                <a:spcPct val="60000"/>
              </a:lnSpc>
            </a:pPr>
            <a:r>
              <a:rPr lang="en-US" sz="1900" smtClean="0"/>
              <a:t>Air contaminated system (non-condensable gas)</a:t>
            </a:r>
          </a:p>
          <a:p>
            <a:pPr lvl="2" eaLnBrk="1" hangingPunct="1">
              <a:lnSpc>
                <a:spcPct val="60000"/>
              </a:lnSpc>
            </a:pPr>
            <a:r>
              <a:rPr lang="en-US" sz="1900" smtClean="0"/>
              <a:t>Over charge of refrigerant</a:t>
            </a:r>
          </a:p>
          <a:p>
            <a:pPr lvl="2" eaLnBrk="1" hangingPunct="1">
              <a:lnSpc>
                <a:spcPct val="60000"/>
              </a:lnSpc>
            </a:pPr>
            <a:r>
              <a:rPr lang="en-US" sz="1900" smtClean="0"/>
              <a:t>Incorrect refrigerant (contaminated)</a:t>
            </a:r>
          </a:p>
          <a:p>
            <a:pPr lvl="2" eaLnBrk="1" hangingPunct="1">
              <a:lnSpc>
                <a:spcPct val="60000"/>
              </a:lnSpc>
            </a:pPr>
            <a:r>
              <a:rPr lang="en-US" sz="1900" smtClean="0"/>
              <a:t>Condenser fan not turning on</a:t>
            </a:r>
          </a:p>
          <a:p>
            <a:pPr lvl="2" eaLnBrk="1" hangingPunct="1">
              <a:lnSpc>
                <a:spcPct val="60000"/>
              </a:lnSpc>
            </a:pPr>
            <a:r>
              <a:rPr lang="en-US" sz="1900" smtClean="0"/>
              <a:t>Condenser air flow restricted</a:t>
            </a:r>
          </a:p>
          <a:p>
            <a:pPr lvl="2" eaLnBrk="1" hangingPunct="1">
              <a:lnSpc>
                <a:spcPct val="60000"/>
              </a:lnSpc>
            </a:pPr>
            <a:r>
              <a:rPr lang="en-US" sz="1900" smtClean="0"/>
              <a:t>Defective high pressure switch</a:t>
            </a:r>
          </a:p>
          <a:p>
            <a:pPr lvl="2" eaLnBrk="1" hangingPunct="1">
              <a:lnSpc>
                <a:spcPct val="60000"/>
              </a:lnSpc>
            </a:pPr>
            <a:r>
              <a:rPr lang="en-US" sz="1900" smtClean="0"/>
              <a:t>Overheating engine</a:t>
            </a:r>
          </a:p>
        </p:txBody>
      </p:sp>
      <p:pic>
        <p:nvPicPr>
          <p:cNvPr id="16389" name="Content Placeholder 4" descr="83247CM_0727.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550025" y="1066800"/>
            <a:ext cx="2441575" cy="2767013"/>
          </a:xfrm>
        </p:spPr>
      </p:pic>
    </p:spTree>
    <p:extLst>
      <p:ext uri="{BB962C8B-B14F-4D97-AF65-F5344CB8AC3E}">
        <p14:creationId xmlns:p14="http://schemas.microsoft.com/office/powerpoint/2010/main" val="3728541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533400" y="609600"/>
            <a:ext cx="8229600" cy="609600"/>
          </a:xfrm>
        </p:spPr>
        <p:txBody>
          <a:bodyPr>
            <a:normAutofit/>
          </a:bodyPr>
          <a:lstStyle/>
          <a:p>
            <a:pPr eaLnBrk="1" hangingPunct="1"/>
            <a:r>
              <a:rPr lang="en-US" smtClean="0"/>
              <a:t>Refrigerant Differences</a:t>
            </a:r>
          </a:p>
        </p:txBody>
      </p:sp>
      <p:sp>
        <p:nvSpPr>
          <p:cNvPr id="7173" name="Rectangle 5"/>
          <p:cNvSpPr>
            <a:spLocks noGrp="1" noChangeArrowheads="1"/>
          </p:cNvSpPr>
          <p:nvPr>
            <p:ph type="body" idx="1"/>
          </p:nvPr>
        </p:nvSpPr>
        <p:spPr>
          <a:xfrm>
            <a:off x="533400" y="1447800"/>
            <a:ext cx="8229600" cy="4191000"/>
          </a:xfrm>
        </p:spPr>
        <p:txBody>
          <a:bodyPr>
            <a:normAutofit/>
          </a:bodyPr>
          <a:lstStyle/>
          <a:p>
            <a:pPr eaLnBrk="1" hangingPunct="1">
              <a:lnSpc>
                <a:spcPct val="80000"/>
              </a:lnSpc>
            </a:pPr>
            <a:r>
              <a:rPr lang="en-US" sz="2600" smtClean="0"/>
              <a:t>Both R-134a and R-12 share many characteristics, EXCEPT:</a:t>
            </a:r>
          </a:p>
          <a:p>
            <a:pPr lvl="1" eaLnBrk="1" hangingPunct="1">
              <a:lnSpc>
                <a:spcPct val="80000"/>
              </a:lnSpc>
            </a:pPr>
            <a:r>
              <a:rPr lang="en-US" sz="2400" smtClean="0"/>
              <a:t>Incompatible; do not mix</a:t>
            </a:r>
          </a:p>
          <a:p>
            <a:pPr lvl="1" eaLnBrk="1" hangingPunct="1">
              <a:lnSpc>
                <a:spcPct val="80000"/>
              </a:lnSpc>
            </a:pPr>
            <a:r>
              <a:rPr lang="en-US" sz="2400" smtClean="0"/>
              <a:t>R-134a (HFC-134a) has no chlorine; ozone friendly but a greenhouse gas.</a:t>
            </a:r>
          </a:p>
          <a:p>
            <a:pPr lvl="1" eaLnBrk="1" hangingPunct="1">
              <a:lnSpc>
                <a:spcPct val="80000"/>
              </a:lnSpc>
            </a:pPr>
            <a:r>
              <a:rPr lang="en-US" sz="2400" smtClean="0"/>
              <a:t>R-12 (CFC-12) destroys ozone</a:t>
            </a:r>
          </a:p>
          <a:p>
            <a:pPr lvl="1" eaLnBrk="1" hangingPunct="1">
              <a:lnSpc>
                <a:spcPct val="80000"/>
              </a:lnSpc>
            </a:pPr>
            <a:r>
              <a:rPr lang="en-US" sz="2400" smtClean="0"/>
              <a:t>Wrong refrigerant in system = system damage</a:t>
            </a:r>
          </a:p>
          <a:p>
            <a:pPr lvl="1" eaLnBrk="1" hangingPunct="1">
              <a:lnSpc>
                <a:spcPct val="80000"/>
              </a:lnSpc>
            </a:pPr>
            <a:r>
              <a:rPr lang="en-US" sz="2400" smtClean="0"/>
              <a:t>Lubricants incompatible with each other</a:t>
            </a:r>
          </a:p>
          <a:p>
            <a:pPr lvl="1" eaLnBrk="1" hangingPunct="1">
              <a:lnSpc>
                <a:spcPct val="80000"/>
              </a:lnSpc>
            </a:pPr>
            <a:r>
              <a:rPr lang="en-US" sz="2400" smtClean="0"/>
              <a:t>Lubricants compatible only with certain refrigerant</a:t>
            </a:r>
          </a:p>
          <a:p>
            <a:pPr lvl="2" eaLnBrk="1" hangingPunct="1">
              <a:lnSpc>
                <a:spcPct val="80000"/>
              </a:lnSpc>
            </a:pPr>
            <a:r>
              <a:rPr lang="en-US" sz="2000" smtClean="0"/>
              <a:t>Mineral oil based = R-12</a:t>
            </a:r>
          </a:p>
          <a:p>
            <a:pPr lvl="2" eaLnBrk="1" hangingPunct="1">
              <a:lnSpc>
                <a:spcPct val="80000"/>
              </a:lnSpc>
            </a:pPr>
            <a:r>
              <a:rPr lang="en-US" sz="2000" smtClean="0"/>
              <a:t>PAG = R-134a</a:t>
            </a:r>
          </a:p>
          <a:p>
            <a:pPr lvl="2" eaLnBrk="1" hangingPunct="1">
              <a:lnSpc>
                <a:spcPct val="80000"/>
              </a:lnSpc>
            </a:pPr>
            <a:r>
              <a:rPr lang="en-US" sz="2000" smtClean="0"/>
              <a:t>Ester = both</a:t>
            </a:r>
          </a:p>
        </p:txBody>
      </p:sp>
    </p:spTree>
    <p:extLst>
      <p:ext uri="{BB962C8B-B14F-4D97-AF65-F5344CB8AC3E}">
        <p14:creationId xmlns:p14="http://schemas.microsoft.com/office/powerpoint/2010/main" val="680887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457200"/>
            <a:ext cx="8229600" cy="1143000"/>
          </a:xfrm>
        </p:spPr>
        <p:txBody>
          <a:bodyPr/>
          <a:lstStyle/>
          <a:p>
            <a:pPr eaLnBrk="1" hangingPunct="1"/>
            <a:r>
              <a:rPr lang="en-US" smtClean="0"/>
              <a:t>Refrigerant Handling </a:t>
            </a:r>
            <a:r>
              <a:rPr lang="en-US" sz="2700" smtClean="0"/>
              <a:t>(1 of 2)</a:t>
            </a:r>
          </a:p>
        </p:txBody>
      </p:sp>
      <p:sp>
        <p:nvSpPr>
          <p:cNvPr id="18435" name="Rectangle 5"/>
          <p:cNvSpPr>
            <a:spLocks noGrp="1" noChangeArrowheads="1"/>
          </p:cNvSpPr>
          <p:nvPr>
            <p:ph type="body" idx="1"/>
          </p:nvPr>
        </p:nvSpPr>
        <p:spPr>
          <a:xfrm>
            <a:off x="533400" y="1676400"/>
            <a:ext cx="8229600" cy="3306763"/>
          </a:xfrm>
        </p:spPr>
        <p:txBody>
          <a:bodyPr/>
          <a:lstStyle/>
          <a:p>
            <a:pPr eaLnBrk="1" hangingPunct="1"/>
            <a:r>
              <a:rPr lang="en-US" sz="2600" smtClean="0"/>
              <a:t>It is considered a hazardous chemical.</a:t>
            </a:r>
          </a:p>
          <a:p>
            <a:pPr eaLnBrk="1" hangingPunct="1"/>
            <a:r>
              <a:rPr lang="en-US" sz="2600" smtClean="0"/>
              <a:t>Never release either type into atmosphere.</a:t>
            </a:r>
          </a:p>
          <a:p>
            <a:pPr eaLnBrk="1" hangingPunct="1"/>
            <a:r>
              <a:rPr lang="en-US" sz="2600" smtClean="0"/>
              <a:t>It can cause blindness and frostbite.</a:t>
            </a:r>
          </a:p>
          <a:p>
            <a:pPr eaLnBrk="1" hangingPunct="1"/>
            <a:r>
              <a:rPr lang="en-US" sz="2600" smtClean="0"/>
              <a:t>R-12 (CFC-12) and R-134a (HFC-134a) require the same handling procedures.</a:t>
            </a:r>
          </a:p>
          <a:p>
            <a:pPr eaLnBrk="1" hangingPunct="1"/>
            <a:r>
              <a:rPr lang="en-US" sz="2600" smtClean="0"/>
              <a:t>Wear gloves and face/eye protection.</a:t>
            </a:r>
          </a:p>
          <a:p>
            <a:pPr eaLnBrk="1" hangingPunct="1"/>
            <a:r>
              <a:rPr lang="en-US" sz="2600" smtClean="0"/>
              <a:t>Store in a cool dry area.</a:t>
            </a:r>
          </a:p>
        </p:txBody>
      </p:sp>
    </p:spTree>
    <p:extLst>
      <p:ext uri="{BB962C8B-B14F-4D97-AF65-F5344CB8AC3E}">
        <p14:creationId xmlns:p14="http://schemas.microsoft.com/office/powerpoint/2010/main" val="1854793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Refrigerant Handling </a:t>
            </a:r>
            <a:r>
              <a:rPr lang="en-US" sz="2700" smtClean="0"/>
              <a:t>(2 of 2)</a:t>
            </a:r>
          </a:p>
        </p:txBody>
      </p:sp>
      <p:sp>
        <p:nvSpPr>
          <p:cNvPr id="19459" name="Rectangle 5"/>
          <p:cNvSpPr>
            <a:spLocks noGrp="1" noChangeArrowheads="1"/>
          </p:cNvSpPr>
          <p:nvPr>
            <p:ph type="body" idx="1"/>
          </p:nvPr>
        </p:nvSpPr>
        <p:spPr/>
        <p:txBody>
          <a:bodyPr/>
          <a:lstStyle/>
          <a:p>
            <a:pPr eaLnBrk="1" hangingPunct="1"/>
            <a:r>
              <a:rPr lang="en-US" smtClean="0"/>
              <a:t>Do not expose container to heat or flame.</a:t>
            </a:r>
          </a:p>
          <a:p>
            <a:pPr eaLnBrk="1" hangingPunct="1"/>
            <a:r>
              <a:rPr lang="en-US" smtClean="0"/>
              <a:t>Use only manufacturer's approved refrigerant, oils, and containers.</a:t>
            </a:r>
          </a:p>
          <a:p>
            <a:pPr eaLnBrk="1" hangingPunct="1"/>
            <a:r>
              <a:rPr lang="en-US" smtClean="0"/>
              <a:t>R-134a can be explosive under certain conditions.</a:t>
            </a:r>
          </a:p>
        </p:txBody>
      </p:sp>
    </p:spTree>
    <p:extLst>
      <p:ext uri="{BB962C8B-B14F-4D97-AF65-F5344CB8AC3E}">
        <p14:creationId xmlns:p14="http://schemas.microsoft.com/office/powerpoint/2010/main" val="2050146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mtClean="0"/>
              <a:t>Refrigerant Oils </a:t>
            </a:r>
            <a:endParaRPr lang="en-US" sz="2700" smtClean="0"/>
          </a:p>
        </p:txBody>
      </p:sp>
      <p:sp>
        <p:nvSpPr>
          <p:cNvPr id="11269" name="Rectangle 5"/>
          <p:cNvSpPr>
            <a:spLocks noGrp="1" noChangeArrowheads="1"/>
          </p:cNvSpPr>
          <p:nvPr>
            <p:ph sz="half" idx="1"/>
          </p:nvPr>
        </p:nvSpPr>
        <p:spPr/>
        <p:txBody>
          <a:bodyPr>
            <a:normAutofit/>
          </a:bodyPr>
          <a:lstStyle/>
          <a:p>
            <a:pPr eaLnBrk="1" hangingPunct="1">
              <a:lnSpc>
                <a:spcPct val="80000"/>
              </a:lnSpc>
            </a:pPr>
            <a:r>
              <a:rPr lang="en-US" sz="2000" smtClean="0"/>
              <a:t>It is considered as hazardous chemical.</a:t>
            </a:r>
          </a:p>
          <a:p>
            <a:pPr eaLnBrk="1" hangingPunct="1">
              <a:lnSpc>
                <a:spcPct val="80000"/>
              </a:lnSpc>
            </a:pPr>
            <a:r>
              <a:rPr lang="en-US" sz="2000" smtClean="0"/>
              <a:t>Match oil to manufacturer recommendations.</a:t>
            </a:r>
          </a:p>
          <a:p>
            <a:pPr eaLnBrk="1" hangingPunct="1">
              <a:lnSpc>
                <a:spcPct val="80000"/>
              </a:lnSpc>
            </a:pPr>
            <a:r>
              <a:rPr lang="en-US" sz="2000" smtClean="0"/>
              <a:t>Polyalkylene glycol (PAG) oil is used on most R-134a systems and comes in various grades.</a:t>
            </a:r>
          </a:p>
          <a:p>
            <a:pPr eaLnBrk="1" hangingPunct="1">
              <a:lnSpc>
                <a:spcPct val="80000"/>
              </a:lnSpc>
            </a:pPr>
            <a:r>
              <a:rPr lang="en-US" sz="2000" smtClean="0"/>
              <a:t>Polyol Ester (POE or Ester) oil is used by a few manufacturers and is the generic oil that comes with most retrofit kits.</a:t>
            </a:r>
          </a:p>
          <a:p>
            <a:pPr eaLnBrk="1" hangingPunct="1">
              <a:lnSpc>
                <a:spcPct val="80000"/>
              </a:lnSpc>
            </a:pPr>
            <a:r>
              <a:rPr lang="en-US" sz="2000" smtClean="0"/>
              <a:t>R-12 uses mineral oil </a:t>
            </a:r>
            <a:r>
              <a:rPr lang="en-US" sz="2000" smtClean="0">
                <a:latin typeface="Calibri"/>
              </a:rPr>
              <a:t>“</a:t>
            </a:r>
            <a:r>
              <a:rPr lang="en-US" sz="2000" smtClean="0"/>
              <a:t>YN-9.</a:t>
            </a:r>
            <a:r>
              <a:rPr lang="en-US" sz="2000" smtClean="0">
                <a:latin typeface="Calibri"/>
              </a:rPr>
              <a:t>”</a:t>
            </a:r>
            <a:endParaRPr lang="en-US" sz="2000" smtClean="0"/>
          </a:p>
          <a:p>
            <a:pPr eaLnBrk="1" hangingPunct="1">
              <a:lnSpc>
                <a:spcPct val="80000"/>
              </a:lnSpc>
            </a:pPr>
            <a:r>
              <a:rPr lang="en-US" sz="2000" smtClean="0"/>
              <a:t>Do not mix.</a:t>
            </a:r>
          </a:p>
          <a:p>
            <a:pPr eaLnBrk="1" hangingPunct="1">
              <a:lnSpc>
                <a:spcPct val="80000"/>
              </a:lnSpc>
            </a:pPr>
            <a:r>
              <a:rPr lang="en-US" sz="2000" smtClean="0"/>
              <a:t>Store in cool dry area; no heat or flames.</a:t>
            </a:r>
          </a:p>
        </p:txBody>
      </p:sp>
      <p:pic>
        <p:nvPicPr>
          <p:cNvPr id="20484" name="Content Placeholder 4" descr="83247CM_0743.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054225"/>
            <a:ext cx="4038600" cy="2289175"/>
          </a:xfrm>
        </p:spPr>
      </p:pic>
    </p:spTree>
    <p:extLst>
      <p:ext uri="{BB962C8B-B14F-4D97-AF65-F5344CB8AC3E}">
        <p14:creationId xmlns:p14="http://schemas.microsoft.com/office/powerpoint/2010/main" val="3983769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Refrigerant Oils </a:t>
            </a:r>
            <a:endParaRPr lang="en-US" sz="2700" smtClean="0"/>
          </a:p>
        </p:txBody>
      </p:sp>
      <p:sp>
        <p:nvSpPr>
          <p:cNvPr id="21507" name="Rectangle 5"/>
          <p:cNvSpPr>
            <a:spLocks noGrp="1" noChangeArrowheads="1"/>
          </p:cNvSpPr>
          <p:nvPr>
            <p:ph type="body" idx="1"/>
          </p:nvPr>
        </p:nvSpPr>
        <p:spPr/>
        <p:txBody>
          <a:bodyPr/>
          <a:lstStyle/>
          <a:p>
            <a:pPr eaLnBrk="1" hangingPunct="1"/>
            <a:r>
              <a:rPr lang="en-US" smtClean="0"/>
              <a:t>Use small containers to reduce loss.</a:t>
            </a:r>
          </a:p>
          <a:p>
            <a:pPr eaLnBrk="1" hangingPunct="1"/>
            <a:r>
              <a:rPr lang="en-US" smtClean="0"/>
              <a:t>Keep capped to prevent moisture absorption.</a:t>
            </a:r>
          </a:p>
          <a:p>
            <a:pPr eaLnBrk="1" hangingPunct="1"/>
            <a:r>
              <a:rPr lang="en-US" smtClean="0"/>
              <a:t>Used oil should be disposed of as a regulated or hazardous waste.</a:t>
            </a:r>
          </a:p>
          <a:p>
            <a:pPr lvl="1" eaLnBrk="1" hangingPunct="1"/>
            <a:r>
              <a:rPr lang="en-US" smtClean="0"/>
              <a:t>Check local, state, and federal requirements concerning waste disposal.</a:t>
            </a:r>
          </a:p>
        </p:txBody>
      </p:sp>
    </p:spTree>
    <p:extLst>
      <p:ext uri="{BB962C8B-B14F-4D97-AF65-F5344CB8AC3E}">
        <p14:creationId xmlns:p14="http://schemas.microsoft.com/office/powerpoint/2010/main" val="3937104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body" idx="1"/>
          </p:nvPr>
        </p:nvSpPr>
        <p:spPr>
          <a:xfrm>
            <a:off x="533400" y="2209800"/>
            <a:ext cx="8229600" cy="3733800"/>
          </a:xfrm>
        </p:spPr>
        <p:txBody>
          <a:bodyPr/>
          <a:lstStyle/>
          <a:p>
            <a:pPr eaLnBrk="1" hangingPunct="1"/>
            <a:r>
              <a:rPr lang="en-US" sz="2600" smtClean="0"/>
              <a:t>Three electrical possibilities</a:t>
            </a:r>
          </a:p>
          <a:p>
            <a:pPr lvl="1" eaLnBrk="1" hangingPunct="1"/>
            <a:r>
              <a:rPr lang="en-US" sz="2400" smtClean="0"/>
              <a:t>Only clutch works</a:t>
            </a:r>
          </a:p>
          <a:p>
            <a:pPr lvl="2" eaLnBrk="1" hangingPunct="1"/>
            <a:r>
              <a:rPr lang="en-US" sz="2000" smtClean="0"/>
              <a:t>Fuse or controls for other components bad (blower?)</a:t>
            </a:r>
          </a:p>
          <a:p>
            <a:pPr lvl="1" eaLnBrk="1" hangingPunct="1"/>
            <a:r>
              <a:rPr lang="en-US" sz="2400" smtClean="0"/>
              <a:t>Only blower works</a:t>
            </a:r>
          </a:p>
          <a:p>
            <a:pPr lvl="2" eaLnBrk="1" hangingPunct="1"/>
            <a:r>
              <a:rPr lang="en-US" sz="2000" smtClean="0"/>
              <a:t>Fuse or controls for other components bad (compressor clutch?)</a:t>
            </a:r>
          </a:p>
          <a:p>
            <a:pPr lvl="1" eaLnBrk="1" hangingPunct="1"/>
            <a:r>
              <a:rPr lang="en-US" sz="2400" smtClean="0"/>
              <a:t>Nothing works</a:t>
            </a:r>
          </a:p>
          <a:p>
            <a:pPr lvl="2" eaLnBrk="1" hangingPunct="1"/>
            <a:r>
              <a:rPr lang="en-US" sz="2000" smtClean="0"/>
              <a:t>Main fuse or control for entire system (other systems not working?)</a:t>
            </a:r>
          </a:p>
        </p:txBody>
      </p:sp>
      <p:sp>
        <p:nvSpPr>
          <p:cNvPr id="14340" name="Rectangle 4"/>
          <p:cNvSpPr>
            <a:spLocks noChangeArrowheads="1"/>
          </p:cNvSpPr>
          <p:nvPr/>
        </p:nvSpPr>
        <p:spPr bwMode="auto">
          <a:xfrm>
            <a:off x="533400" y="838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t>Malfunctions:</a:t>
            </a:r>
            <a:br>
              <a:rPr lang="en-US" sz="4000"/>
            </a:br>
            <a:r>
              <a:rPr lang="en-US" sz="4000"/>
              <a:t>Mechanical Versus Electrical</a:t>
            </a:r>
          </a:p>
        </p:txBody>
      </p:sp>
    </p:spTree>
    <p:extLst>
      <p:ext uri="{BB962C8B-B14F-4D97-AF65-F5344CB8AC3E}">
        <p14:creationId xmlns:p14="http://schemas.microsoft.com/office/powerpoint/2010/main" val="759474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7200" y="228600"/>
            <a:ext cx="8229600" cy="1143000"/>
          </a:xfrm>
        </p:spPr>
        <p:txBody>
          <a:bodyPr/>
          <a:lstStyle/>
          <a:p>
            <a:pPr eaLnBrk="1" hangingPunct="1"/>
            <a:r>
              <a:rPr lang="en-US" sz="3600" smtClean="0"/>
              <a:t>  Malfunctions</a:t>
            </a:r>
          </a:p>
        </p:txBody>
      </p:sp>
      <p:sp>
        <p:nvSpPr>
          <p:cNvPr id="5" name="Rectangle 6"/>
          <p:cNvSpPr>
            <a:spLocks noChangeArrowheads="1"/>
          </p:cNvSpPr>
          <p:nvPr/>
        </p:nvSpPr>
        <p:spPr bwMode="auto">
          <a:xfrm>
            <a:off x="2895600" y="6146800"/>
            <a:ext cx="3352800" cy="457200"/>
          </a:xfrm>
          <a:prstGeom prst="rect">
            <a:avLst/>
          </a:prstGeom>
          <a:noFill/>
          <a:ln w="9525">
            <a:noFill/>
            <a:miter lim="800000"/>
            <a:headEnd/>
            <a:tailEnd/>
          </a:ln>
          <a:effectLst/>
        </p:spPr>
        <p:txBody>
          <a:bodyPr wrap="none" anchor="ctr"/>
          <a:lstStyle/>
          <a:p>
            <a:pPr algn="ctr">
              <a:defRPr/>
            </a:pPr>
            <a:r>
              <a:rPr lang="en-US">
                <a:latin typeface="+mj-lt"/>
              </a:rPr>
              <a:t>To play, click the video screen.</a:t>
            </a:r>
          </a:p>
        </p:txBody>
      </p:sp>
      <p:pic>
        <p:nvPicPr>
          <p:cNvPr id="23559" name="Picture 7" descr="1">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19200"/>
            <a:ext cx="650081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921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533400" y="838200"/>
            <a:ext cx="8229600" cy="685800"/>
          </a:xfrm>
        </p:spPr>
        <p:txBody>
          <a:bodyPr>
            <a:normAutofit/>
          </a:bodyPr>
          <a:lstStyle/>
          <a:p>
            <a:pPr eaLnBrk="1" hangingPunct="1"/>
            <a:r>
              <a:rPr lang="en-US" sz="4000" smtClean="0"/>
              <a:t>Malfunctions:</a:t>
            </a:r>
            <a:br>
              <a:rPr lang="en-US" sz="4000" smtClean="0"/>
            </a:br>
            <a:r>
              <a:rPr lang="en-US" sz="4000" smtClean="0"/>
              <a:t>Mechanical Versus Electrical</a:t>
            </a:r>
          </a:p>
        </p:txBody>
      </p:sp>
      <p:sp>
        <p:nvSpPr>
          <p:cNvPr id="24579" name="Rectangle 5"/>
          <p:cNvSpPr>
            <a:spLocks noGrp="1" noChangeArrowheads="1"/>
          </p:cNvSpPr>
          <p:nvPr>
            <p:ph type="body" idx="1"/>
          </p:nvPr>
        </p:nvSpPr>
        <p:spPr>
          <a:xfrm>
            <a:off x="533400" y="2209800"/>
            <a:ext cx="8229600" cy="3306763"/>
          </a:xfrm>
        </p:spPr>
        <p:txBody>
          <a:bodyPr/>
          <a:lstStyle/>
          <a:p>
            <a:pPr eaLnBrk="1" hangingPunct="1">
              <a:lnSpc>
                <a:spcPct val="90000"/>
              </a:lnSpc>
            </a:pPr>
            <a:r>
              <a:rPr lang="en-US" smtClean="0"/>
              <a:t>Mechanical</a:t>
            </a:r>
          </a:p>
          <a:p>
            <a:pPr lvl="1" eaLnBrk="1" hangingPunct="1">
              <a:lnSpc>
                <a:spcPct val="90000"/>
              </a:lnSpc>
            </a:pPr>
            <a:r>
              <a:rPr lang="en-US" smtClean="0"/>
              <a:t>Evaporator or connection leaks or is plugged </a:t>
            </a:r>
          </a:p>
          <a:p>
            <a:pPr lvl="1" eaLnBrk="1" hangingPunct="1">
              <a:lnSpc>
                <a:spcPct val="90000"/>
              </a:lnSpc>
            </a:pPr>
            <a:r>
              <a:rPr lang="en-US" smtClean="0"/>
              <a:t>Compressor - noisy, seizure, belt slipping</a:t>
            </a:r>
          </a:p>
          <a:p>
            <a:pPr lvl="1" eaLnBrk="1" hangingPunct="1">
              <a:lnSpc>
                <a:spcPct val="90000"/>
              </a:lnSpc>
            </a:pPr>
            <a:r>
              <a:rPr lang="en-US" smtClean="0"/>
              <a:t>Orifice tube plugged - poor cooling</a:t>
            </a:r>
          </a:p>
          <a:p>
            <a:pPr lvl="1" eaLnBrk="1" hangingPunct="1">
              <a:lnSpc>
                <a:spcPct val="90000"/>
              </a:lnSpc>
            </a:pPr>
            <a:r>
              <a:rPr lang="en-US" smtClean="0"/>
              <a:t>Expansion valve failure - poor cooling</a:t>
            </a:r>
          </a:p>
          <a:p>
            <a:pPr lvl="1" eaLnBrk="1" hangingPunct="1">
              <a:lnSpc>
                <a:spcPct val="90000"/>
              </a:lnSpc>
            </a:pPr>
            <a:r>
              <a:rPr lang="en-US" smtClean="0"/>
              <a:t>Line restrictions - poor cooling; one or both pressures will not be normal</a:t>
            </a:r>
          </a:p>
        </p:txBody>
      </p:sp>
    </p:spTree>
    <p:extLst>
      <p:ext uri="{BB962C8B-B14F-4D97-AF65-F5344CB8AC3E}">
        <p14:creationId xmlns:p14="http://schemas.microsoft.com/office/powerpoint/2010/main" val="4053680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533400" y="533400"/>
            <a:ext cx="8229600" cy="990600"/>
          </a:xfrm>
        </p:spPr>
        <p:txBody>
          <a:bodyPr>
            <a:normAutofit/>
          </a:bodyPr>
          <a:lstStyle/>
          <a:p>
            <a:pPr eaLnBrk="1" hangingPunct="1"/>
            <a:r>
              <a:rPr lang="en-US" smtClean="0"/>
              <a:t>Poor Cooling </a:t>
            </a:r>
            <a:br>
              <a:rPr lang="en-US" smtClean="0"/>
            </a:br>
            <a:r>
              <a:rPr lang="en-US" smtClean="0"/>
              <a:t>with Abnormal Pressures</a:t>
            </a:r>
          </a:p>
        </p:txBody>
      </p:sp>
      <p:sp>
        <p:nvSpPr>
          <p:cNvPr id="25603" name="Rectangle 5"/>
          <p:cNvSpPr>
            <a:spLocks noGrp="1" noChangeArrowheads="1"/>
          </p:cNvSpPr>
          <p:nvPr>
            <p:ph type="body" idx="1"/>
          </p:nvPr>
        </p:nvSpPr>
        <p:spPr>
          <a:xfrm>
            <a:off x="533400" y="2133600"/>
            <a:ext cx="8229600" cy="2971800"/>
          </a:xfrm>
        </p:spPr>
        <p:txBody>
          <a:bodyPr/>
          <a:lstStyle/>
          <a:p>
            <a:pPr eaLnBrk="1" hangingPunct="1"/>
            <a:r>
              <a:rPr lang="en-US" smtClean="0"/>
              <a:t>Check condenser fins.</a:t>
            </a:r>
          </a:p>
          <a:p>
            <a:pPr eaLnBrk="1" hangingPunct="1"/>
            <a:r>
              <a:rPr lang="en-US" smtClean="0"/>
              <a:t>Check between condenser and radiator.</a:t>
            </a:r>
          </a:p>
          <a:p>
            <a:pPr eaLnBrk="1" hangingPunct="1"/>
            <a:r>
              <a:rPr lang="en-US" smtClean="0"/>
              <a:t>Check lines for bend or kinks causing restriction.</a:t>
            </a:r>
          </a:p>
          <a:p>
            <a:pPr eaLnBrk="1" hangingPunct="1"/>
            <a:r>
              <a:rPr lang="en-US" smtClean="0"/>
              <a:t>Check for refrigerant leaks.</a:t>
            </a:r>
          </a:p>
        </p:txBody>
      </p:sp>
    </p:spTree>
    <p:extLst>
      <p:ext uri="{BB962C8B-B14F-4D97-AF65-F5344CB8AC3E}">
        <p14:creationId xmlns:p14="http://schemas.microsoft.com/office/powerpoint/2010/main" val="42853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16771"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16772" name="Rectangle 4"/>
          <p:cNvSpPr>
            <a:spLocks noGrp="1" noChangeArrowheads="1"/>
          </p:cNvSpPr>
          <p:nvPr>
            <p:ph type="body" idx="1"/>
          </p:nvPr>
        </p:nvSpPr>
        <p:spPr>
          <a:xfrm>
            <a:off x="730250" y="1676400"/>
            <a:ext cx="7772400" cy="4572000"/>
          </a:xfrm>
          <a:noFill/>
          <a:ln/>
        </p:spPr>
        <p:txBody>
          <a:bodyPr/>
          <a:lstStyle/>
          <a:p>
            <a:r>
              <a:rPr lang="en-US"/>
              <a:t>Refrigerant must be recovered from an A/C system before repairs can be made; after the repairs are complete, the system must be recharged. An incomplete or inaccurate diagnosis usually leads to an incomplete repair, which may mean going through the recovery and recharge steps twice, wasting time and possibly some refrigerant.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533400" y="2209800"/>
            <a:ext cx="8229600" cy="3306763"/>
          </a:xfrm>
        </p:spPr>
        <p:txBody>
          <a:bodyPr/>
          <a:lstStyle/>
          <a:p>
            <a:pPr eaLnBrk="1" hangingPunct="1"/>
            <a:r>
              <a:rPr lang="en-US" smtClean="0"/>
              <a:t>Check air distribution system (case and ducts).</a:t>
            </a:r>
          </a:p>
          <a:p>
            <a:pPr eaLnBrk="1" hangingPunct="1"/>
            <a:r>
              <a:rPr lang="en-US" smtClean="0"/>
              <a:t>Check for air blockage into and out of evaporator.</a:t>
            </a:r>
          </a:p>
          <a:p>
            <a:pPr eaLnBrk="1" hangingPunct="1"/>
            <a:r>
              <a:rPr lang="en-US" smtClean="0"/>
              <a:t>Check for clutch operation.</a:t>
            </a:r>
          </a:p>
          <a:p>
            <a:pPr eaLnBrk="1" hangingPunct="1"/>
            <a:r>
              <a:rPr lang="en-US" smtClean="0"/>
              <a:t>Check for drive belt operation and tension.</a:t>
            </a:r>
          </a:p>
        </p:txBody>
      </p:sp>
      <p:sp>
        <p:nvSpPr>
          <p:cNvPr id="15364" name="Rectangle 4"/>
          <p:cNvSpPr>
            <a:spLocks noChangeArrowheads="1"/>
          </p:cNvSpPr>
          <p:nvPr/>
        </p:nvSpPr>
        <p:spPr bwMode="auto">
          <a:xfrm>
            <a:off x="5334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t>Poor Cooling </a:t>
            </a:r>
            <a:br>
              <a:rPr lang="en-US" sz="4400"/>
            </a:br>
            <a:r>
              <a:rPr lang="en-US" sz="4400"/>
              <a:t>with Abnormal Pressures</a:t>
            </a:r>
          </a:p>
        </p:txBody>
      </p:sp>
    </p:spTree>
    <p:extLst>
      <p:ext uri="{BB962C8B-B14F-4D97-AF65-F5344CB8AC3E}">
        <p14:creationId xmlns:p14="http://schemas.microsoft.com/office/powerpoint/2010/main" val="4230540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533400" y="762000"/>
            <a:ext cx="8229600" cy="990600"/>
          </a:xfrm>
        </p:spPr>
        <p:txBody>
          <a:bodyPr>
            <a:normAutofit/>
          </a:bodyPr>
          <a:lstStyle/>
          <a:p>
            <a:pPr eaLnBrk="1" hangingPunct="1"/>
            <a:r>
              <a:rPr lang="en-US" smtClean="0"/>
              <a:t>Locate and Test </a:t>
            </a:r>
            <a:br>
              <a:rPr lang="en-US" smtClean="0"/>
            </a:br>
            <a:r>
              <a:rPr lang="en-US" smtClean="0"/>
              <a:t>Electrical Components</a:t>
            </a:r>
          </a:p>
        </p:txBody>
      </p:sp>
      <p:sp>
        <p:nvSpPr>
          <p:cNvPr id="27651" name="Rectangle 5"/>
          <p:cNvSpPr>
            <a:spLocks noGrp="1" noChangeArrowheads="1"/>
          </p:cNvSpPr>
          <p:nvPr>
            <p:ph type="body" idx="1"/>
          </p:nvPr>
        </p:nvSpPr>
        <p:spPr>
          <a:xfrm>
            <a:off x="533400" y="2209800"/>
            <a:ext cx="8229600" cy="3124200"/>
          </a:xfrm>
        </p:spPr>
        <p:txBody>
          <a:bodyPr/>
          <a:lstStyle/>
          <a:p>
            <a:pPr eaLnBrk="1" hangingPunct="1"/>
            <a:r>
              <a:rPr lang="en-US" sz="2600" smtClean="0"/>
              <a:t>Use service manual.</a:t>
            </a:r>
          </a:p>
          <a:p>
            <a:pPr eaLnBrk="1" hangingPunct="1"/>
            <a:r>
              <a:rPr lang="en-US" sz="2600" smtClean="0"/>
              <a:t>Understand function of each device within system.</a:t>
            </a:r>
          </a:p>
          <a:p>
            <a:pPr eaLnBrk="1" hangingPunct="1"/>
            <a:r>
              <a:rPr lang="en-US" sz="2600" smtClean="0"/>
              <a:t>Use wiring diagrams and component locator.</a:t>
            </a:r>
          </a:p>
          <a:p>
            <a:pPr eaLnBrk="1" hangingPunct="1"/>
            <a:r>
              <a:rPr lang="en-US" sz="2600" smtClean="0"/>
              <a:t>Isolate fault as common to system or one device.</a:t>
            </a:r>
          </a:p>
          <a:p>
            <a:pPr eaLnBrk="1" hangingPunct="1"/>
            <a:r>
              <a:rPr lang="en-US" sz="2600" smtClean="0"/>
              <a:t>Test as any other electrical devices.</a:t>
            </a:r>
          </a:p>
          <a:p>
            <a:pPr eaLnBrk="1" hangingPunct="1"/>
            <a:r>
              <a:rPr lang="en-US" sz="2600" smtClean="0"/>
              <a:t>Use caution on electronic devices and circuits.</a:t>
            </a:r>
          </a:p>
        </p:txBody>
      </p:sp>
    </p:spTree>
    <p:extLst>
      <p:ext uri="{BB962C8B-B14F-4D97-AF65-F5344CB8AC3E}">
        <p14:creationId xmlns:p14="http://schemas.microsoft.com/office/powerpoint/2010/main" val="2562652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smtClean="0"/>
              <a:t>Functional Check</a:t>
            </a:r>
          </a:p>
        </p:txBody>
      </p:sp>
      <p:sp>
        <p:nvSpPr>
          <p:cNvPr id="28675" name="Rectangle 5"/>
          <p:cNvSpPr>
            <a:spLocks noGrp="1" noChangeArrowheads="1"/>
          </p:cNvSpPr>
          <p:nvPr>
            <p:ph type="body" idx="1"/>
          </p:nvPr>
        </p:nvSpPr>
        <p:spPr/>
        <p:txBody>
          <a:bodyPr/>
          <a:lstStyle/>
          <a:p>
            <a:pPr eaLnBrk="1" hangingPunct="1"/>
            <a:r>
              <a:rPr lang="en-US" sz="2600" smtClean="0"/>
              <a:t>Operate in all modes and temperatures.</a:t>
            </a:r>
          </a:p>
          <a:p>
            <a:pPr eaLnBrk="1" hangingPunct="1"/>
            <a:r>
              <a:rPr lang="en-US" sz="2600" smtClean="0"/>
              <a:t>Do not turn A/C on first to allow engine coolant to warm.</a:t>
            </a:r>
          </a:p>
          <a:p>
            <a:pPr eaLnBrk="1" hangingPunct="1"/>
            <a:r>
              <a:rPr lang="en-US" sz="2600" smtClean="0"/>
              <a:t>Start with MAX cool and work through each mode in cold.</a:t>
            </a:r>
          </a:p>
          <a:p>
            <a:pPr eaLnBrk="1" hangingPunct="1"/>
            <a:r>
              <a:rPr lang="en-US" sz="2600" smtClean="0"/>
              <a:t>Set to hot and check heater operation.</a:t>
            </a:r>
          </a:p>
          <a:p>
            <a:pPr eaLnBrk="1" hangingPunct="1"/>
            <a:r>
              <a:rPr lang="en-US" sz="2600" smtClean="0"/>
              <a:t>Check DEFROST in hot and cold.</a:t>
            </a:r>
          </a:p>
        </p:txBody>
      </p:sp>
    </p:spTree>
    <p:extLst>
      <p:ext uri="{BB962C8B-B14F-4D97-AF65-F5344CB8AC3E}">
        <p14:creationId xmlns:p14="http://schemas.microsoft.com/office/powerpoint/2010/main" val="18248985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smtClean="0"/>
              <a:t>Orifice Tube Testing</a:t>
            </a:r>
          </a:p>
        </p:txBody>
      </p:sp>
      <p:sp>
        <p:nvSpPr>
          <p:cNvPr id="29699" name="Rectangle 5"/>
          <p:cNvSpPr>
            <a:spLocks noGrp="1" noChangeArrowheads="1"/>
          </p:cNvSpPr>
          <p:nvPr>
            <p:ph type="body" idx="1"/>
          </p:nvPr>
        </p:nvSpPr>
        <p:spPr/>
        <p:txBody>
          <a:bodyPr/>
          <a:lstStyle/>
          <a:p>
            <a:pPr eaLnBrk="1" hangingPunct="1"/>
            <a:r>
              <a:rPr lang="en-US" smtClean="0"/>
              <a:t>Is compressor operating?</a:t>
            </a:r>
          </a:p>
          <a:p>
            <a:pPr lvl="1" eaLnBrk="1" hangingPunct="1"/>
            <a:r>
              <a:rPr lang="en-US" smtClean="0"/>
              <a:t>Test electrical first.</a:t>
            </a:r>
          </a:p>
          <a:p>
            <a:pPr eaLnBrk="1" hangingPunct="1"/>
            <a:r>
              <a:rPr lang="en-US" smtClean="0"/>
              <a:t>Are pressures normal?</a:t>
            </a:r>
          </a:p>
          <a:p>
            <a:pPr lvl="1" eaLnBrk="1" hangingPunct="1"/>
            <a:r>
              <a:rPr lang="en-US" smtClean="0"/>
              <a:t>Use pressures to locate probable failure.</a:t>
            </a:r>
          </a:p>
          <a:p>
            <a:pPr eaLnBrk="1" hangingPunct="1"/>
            <a:r>
              <a:rPr lang="en-US" smtClean="0"/>
              <a:t>Isolate to compressor and compressor control(s), power.</a:t>
            </a:r>
          </a:p>
        </p:txBody>
      </p:sp>
    </p:spTree>
    <p:extLst>
      <p:ext uri="{BB962C8B-B14F-4D97-AF65-F5344CB8AC3E}">
        <p14:creationId xmlns:p14="http://schemas.microsoft.com/office/powerpoint/2010/main" val="36592497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a:t>SUMMARY</a:t>
            </a:r>
          </a:p>
        </p:txBody>
      </p:sp>
      <p:sp>
        <p:nvSpPr>
          <p:cNvPr id="399363" name="Rectangle 3"/>
          <p:cNvSpPr>
            <a:spLocks noGrp="1" noChangeArrowheads="1"/>
          </p:cNvSpPr>
          <p:nvPr>
            <p:ph type="body" idx="1"/>
          </p:nvPr>
        </p:nvSpPr>
        <p:spPr/>
        <p:txBody>
          <a:bodyPr/>
          <a:lstStyle/>
          <a:p>
            <a:pPr marL="533400" indent="-533400">
              <a:buFont typeface="Times" pitchFamily="1" charset="0"/>
              <a:buAutoNum type="arabicPeriod"/>
            </a:pPr>
            <a:r>
              <a:rPr lang="en-US" sz="2400"/>
              <a:t>Technicians should understand the customer’s concern, and carefully check the HVAC system so that all problems are repaired the first time.</a:t>
            </a:r>
          </a:p>
          <a:p>
            <a:pPr marL="533400" indent="-533400">
              <a:buFont typeface="Times" pitchFamily="1" charset="0"/>
              <a:buAutoNum type="arabicPeriod"/>
            </a:pPr>
            <a:r>
              <a:rPr lang="en-US" sz="2400"/>
              <a:t>An HVAC system should be thoroughly inspected, including under-hood and in-vehicle inspections, with the engine off and again with the engine running.</a:t>
            </a:r>
          </a:p>
          <a:p>
            <a:pPr marL="533400" indent="-533400">
              <a:buFont typeface="Times" pitchFamily="1" charset="0"/>
              <a:buAutoNum type="arabicPeriod"/>
            </a:pPr>
            <a:r>
              <a:rPr lang="en-US" sz="2400"/>
              <a:t>A checklist is normally followed to prevent missing any items and also to show the customer.</a:t>
            </a:r>
          </a:p>
          <a:p>
            <a:pPr marL="533400" indent="-533400">
              <a:buFont typeface="Times" pitchFamily="1" charset="0"/>
              <a:buAutoNum type="arabicPeriod"/>
            </a:pPr>
            <a:r>
              <a:rPr lang="en-US" sz="2400"/>
              <a:t>The diagnostic and repair procedure normally follows a seven-step process.</a:t>
            </a:r>
          </a:p>
          <a:p>
            <a:pPr marL="533400" indent="-533400">
              <a:buFont typeface="Times" pitchFamily="1" charset="0"/>
              <a:buAutoNum type="arabicPeriod"/>
            </a:pPr>
            <a:r>
              <a:rPr lang="en-US" sz="2400"/>
              <a:t>Bad smell caused by fungus growth and noise are fairly common HVAC system problems.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REVIEW QUESTIONS</a:t>
            </a:r>
          </a:p>
        </p:txBody>
      </p:sp>
      <p:sp>
        <p:nvSpPr>
          <p:cNvPr id="400387" name="Rectangle 3"/>
          <p:cNvSpPr>
            <a:spLocks noGrp="1" noChangeArrowheads="1"/>
          </p:cNvSpPr>
          <p:nvPr>
            <p:ph type="body" idx="1"/>
          </p:nvPr>
        </p:nvSpPr>
        <p:spPr/>
        <p:txBody>
          <a:bodyPr/>
          <a:lstStyle/>
          <a:p>
            <a:pPr>
              <a:buFont typeface="Times" pitchFamily="1" charset="0"/>
              <a:buAutoNum type="arabicPeriod"/>
            </a:pPr>
            <a:r>
              <a:rPr lang="en-US" sz="2400"/>
              <a:t>The goal of automotive technicians is to fix vehicle pro blems ______________ the ______________ ______________ .</a:t>
            </a:r>
          </a:p>
          <a:p>
            <a:pPr>
              <a:buFont typeface="Times" pitchFamily="1" charset="0"/>
              <a:buAutoNum type="arabicPeriod"/>
            </a:pPr>
            <a:r>
              <a:rPr lang="en-US" sz="2400"/>
              <a:t>HVAC system inspection normally begins ______________ the hood with the ______________ ______________ .</a:t>
            </a:r>
          </a:p>
          <a:p>
            <a:pPr>
              <a:buFont typeface="Times" pitchFamily="1" charset="0"/>
              <a:buAutoNum type="arabicPeriod"/>
            </a:pPr>
            <a:r>
              <a:rPr lang="en-US" sz="2400"/>
              <a:t>During the under-hood inspection, the technician should determine what ______________ of ______________ the vehicle has.</a:t>
            </a:r>
          </a:p>
          <a:p>
            <a:pPr>
              <a:buFont typeface="Times" pitchFamily="1" charset="0"/>
              <a:buAutoNum type="arabicPeriod"/>
            </a:pPr>
            <a:r>
              <a:rPr lang="en-US" sz="2400"/>
              <a:t>______________ ______________ on a refrigerant hose or fitting can indicate a leak.</a:t>
            </a:r>
          </a:p>
          <a:p>
            <a:pPr>
              <a:buFont typeface="Times" pitchFamily="1" charset="0"/>
              <a:buAutoNum type="arabicPeriod"/>
            </a:pPr>
            <a:r>
              <a:rPr lang="en-US" sz="2400"/>
              <a:t>With the system off, there should be a(n) ______________ ______________ at the compressor clutch plate.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r>
              <a:rPr lang="en-US"/>
              <a:t>REVIEW QUESTIONS</a:t>
            </a:r>
          </a:p>
        </p:txBody>
      </p:sp>
      <p:sp>
        <p:nvSpPr>
          <p:cNvPr id="401411" name="Rectangle 3"/>
          <p:cNvSpPr>
            <a:spLocks noGrp="1" noChangeArrowheads="1"/>
          </p:cNvSpPr>
          <p:nvPr>
            <p:ph type="body" idx="1"/>
          </p:nvPr>
        </p:nvSpPr>
        <p:spPr/>
        <p:txBody>
          <a:bodyPr/>
          <a:lstStyle/>
          <a:p>
            <a:pPr marL="533400" indent="-533400">
              <a:buFont typeface="Times" pitchFamily="1" charset="0"/>
              <a:buAutoNum type="arabicPeriod" startAt="6"/>
            </a:pPr>
            <a:r>
              <a:rPr lang="en-US" sz="2400"/>
              <a:t>The in-vehicle HVAC system checks include operation of the ______________ and ______________ ______________ for airflow control.</a:t>
            </a:r>
          </a:p>
          <a:p>
            <a:pPr marL="533400" indent="-533400">
              <a:buFont typeface="Times" pitchFamily="1" charset="0"/>
              <a:buAutoNum type="arabicPeriod" startAt="6"/>
            </a:pPr>
            <a:r>
              <a:rPr lang="en-US" sz="2400"/>
              <a:t>Compressor engagement is usually indicated by an audible ______________ .</a:t>
            </a:r>
          </a:p>
          <a:p>
            <a:pPr marL="533400" indent="-533400">
              <a:buFont typeface="Times" pitchFamily="1" charset="0"/>
              <a:buAutoNum type="arabicPeriod" startAt="6"/>
            </a:pPr>
            <a:r>
              <a:rPr lang="en-US" sz="2400"/>
              <a:t>An early step in determining how to make a repair is to check for ______________ ______________ ______________ .</a:t>
            </a:r>
          </a:p>
          <a:p>
            <a:pPr marL="533400" indent="-533400">
              <a:buFont typeface="Times" pitchFamily="1" charset="0"/>
              <a:buAutoNum type="arabicPeriod" startAt="6"/>
            </a:pPr>
            <a:r>
              <a:rPr lang="en-US" sz="2400"/>
              <a:t>______________ ______________ will often lead the technician to the cause of many HVAC problems.</a:t>
            </a:r>
          </a:p>
          <a:p>
            <a:pPr marL="533400" indent="-533400">
              <a:buFont typeface="Times" pitchFamily="1" charset="0"/>
              <a:buAutoNum type="arabicPeriod" startAt="6"/>
            </a:pPr>
            <a:r>
              <a:rPr lang="en-US" sz="2400"/>
              <a:t>Many stinky HVAC system problems are caused by ______________ ______________ on the evaporator.</a:t>
            </a:r>
          </a:p>
          <a:p>
            <a:pPr marL="533400" indent="-533400"/>
            <a:endParaRPr lang="en-US" sz="2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t>CHAPTER QUIZ</a:t>
            </a:r>
          </a:p>
        </p:txBody>
      </p:sp>
      <p:sp>
        <p:nvSpPr>
          <p:cNvPr id="402435" name="Rectangle 3"/>
          <p:cNvSpPr>
            <a:spLocks noGrp="1" noChangeArrowheads="1"/>
          </p:cNvSpPr>
          <p:nvPr>
            <p:ph type="body" idx="1"/>
          </p:nvPr>
        </p:nvSpPr>
        <p:spPr/>
        <p:txBody>
          <a:bodyPr/>
          <a:lstStyle/>
          <a:p>
            <a:pPr marL="533400" indent="-533400">
              <a:buFont typeface="Times" pitchFamily="1" charset="0"/>
              <a:buNone/>
            </a:pPr>
            <a:r>
              <a:rPr lang="en-US"/>
              <a:t>1.	Technician A says that you should begin HVAC problem diagnosis with a thorough inspection. Technician B says that you can determine from the inspection what type of system you are dealing with.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t>CHAPTER QUIZ</a:t>
            </a:r>
          </a:p>
        </p:txBody>
      </p:sp>
      <p:sp>
        <p:nvSpPr>
          <p:cNvPr id="403459" name="Rectangle 3"/>
          <p:cNvSpPr>
            <a:spLocks noGrp="1" noChangeArrowheads="1"/>
          </p:cNvSpPr>
          <p:nvPr>
            <p:ph type="body" idx="1"/>
          </p:nvPr>
        </p:nvSpPr>
        <p:spPr/>
        <p:txBody>
          <a:bodyPr/>
          <a:lstStyle/>
          <a:p>
            <a:pPr marL="533400" indent="-533400">
              <a:buFont typeface="Times" pitchFamily="1" charset="0"/>
              <a:buNone/>
            </a:pPr>
            <a:r>
              <a:rPr lang="en-US"/>
              <a:t>2.	Technician A says that sometimes nothing is wrong with a system when there is a complaint of insufficient cooling. Technician B says that you should begin diagnosing this complaint by checking the A/C system pressures.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a:t>CHAPTER QUIZ</a:t>
            </a:r>
          </a:p>
        </p:txBody>
      </p:sp>
      <p:sp>
        <p:nvSpPr>
          <p:cNvPr id="404483" name="Rectangle 3"/>
          <p:cNvSpPr>
            <a:spLocks noGrp="1" noChangeArrowheads="1"/>
          </p:cNvSpPr>
          <p:nvPr>
            <p:ph type="body" idx="1"/>
          </p:nvPr>
        </p:nvSpPr>
        <p:spPr/>
        <p:txBody>
          <a:bodyPr/>
          <a:lstStyle/>
          <a:p>
            <a:pPr marL="533400" indent="-533400">
              <a:buFont typeface="Times" pitchFamily="1" charset="0"/>
              <a:buNone/>
            </a:pPr>
            <a:r>
              <a:rPr lang="en-US"/>
              <a:t>3.	Technician A says that while the compressor clutch is off, it’s OK if the pulley and clutch plate touch. Technician B says that too much air gap can cause clutch slippage during engagement.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18819"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18820" name="Rectangle 4"/>
          <p:cNvSpPr>
            <a:spLocks noGrp="1" noChangeArrowheads="1"/>
          </p:cNvSpPr>
          <p:nvPr>
            <p:ph type="body" idx="1"/>
          </p:nvPr>
        </p:nvSpPr>
        <p:spPr>
          <a:xfrm>
            <a:off x="730250" y="1676400"/>
            <a:ext cx="7772400" cy="4572000"/>
          </a:xfrm>
          <a:noFill/>
          <a:ln/>
        </p:spPr>
        <p:txBody>
          <a:bodyPr/>
          <a:lstStyle/>
          <a:p>
            <a:pPr>
              <a:lnSpc>
                <a:spcPct val="90000"/>
              </a:lnSpc>
            </a:pPr>
            <a:r>
              <a:rPr lang="en-US" sz="2400"/>
              <a:t>A competent technician normally makes several diagnosis checks of a system. Diagnosis usually begins with a thorough under-hood inspection using sight, sound, touch, and even smell. Under-hood checks usually begin with an inspection while the engine is off, and parts of this check are repeated with the engine running. The inspection procedure also includes a check of the HVAC system controls, blower, and air management doors both while the engine is off and while it is running. After these checks, the technician should know whether the system is operating properly or which subsystem has a problem.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CHAPTER QUIZ</a:t>
            </a:r>
          </a:p>
        </p:txBody>
      </p:sp>
      <p:sp>
        <p:nvSpPr>
          <p:cNvPr id="405507" name="Rectangle 3"/>
          <p:cNvSpPr>
            <a:spLocks noGrp="1" noChangeArrowheads="1"/>
          </p:cNvSpPr>
          <p:nvPr>
            <p:ph type="body" idx="1"/>
          </p:nvPr>
        </p:nvSpPr>
        <p:spPr/>
        <p:txBody>
          <a:bodyPr/>
          <a:lstStyle/>
          <a:p>
            <a:pPr marL="533400" indent="-533400">
              <a:buFont typeface="Times" pitchFamily="1" charset="0"/>
              <a:buNone/>
            </a:pPr>
            <a:r>
              <a:rPr lang="en-US"/>
              <a:t>4.	Technician A says that oily residue on a hose can indicate a refrigerant leak. Technician B says that this residue is normal for most connections.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CHAPTER QUIZ</a:t>
            </a:r>
          </a:p>
        </p:txBody>
      </p:sp>
      <p:sp>
        <p:nvSpPr>
          <p:cNvPr id="406531" name="Rectangle 3"/>
          <p:cNvSpPr>
            <a:spLocks noGrp="1" noChangeArrowheads="1"/>
          </p:cNvSpPr>
          <p:nvPr>
            <p:ph type="body" idx="1"/>
          </p:nvPr>
        </p:nvSpPr>
        <p:spPr/>
        <p:txBody>
          <a:bodyPr/>
          <a:lstStyle/>
          <a:p>
            <a:pPr marL="533400" indent="-533400">
              <a:buFont typeface="Times" pitchFamily="1" charset="0"/>
              <a:buNone/>
            </a:pPr>
            <a:r>
              <a:rPr lang="en-US"/>
              <a:t>5.	Technician A says that a quick check of A/C system operation is to feel the temperature of the suction and discharge lines. Technician B says that the suction line should be cold and the discharge line hot after a minute of system operation.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CHAPTER QUIZ</a:t>
            </a:r>
          </a:p>
        </p:txBody>
      </p:sp>
      <p:sp>
        <p:nvSpPr>
          <p:cNvPr id="407555" name="Rectangle 3"/>
          <p:cNvSpPr>
            <a:spLocks noGrp="1" noChangeArrowheads="1"/>
          </p:cNvSpPr>
          <p:nvPr>
            <p:ph type="body" idx="1"/>
          </p:nvPr>
        </p:nvSpPr>
        <p:spPr/>
        <p:txBody>
          <a:bodyPr/>
          <a:lstStyle/>
          <a:p>
            <a:pPr marL="533400" indent="-533400">
              <a:buFont typeface="Times" pitchFamily="1" charset="0"/>
              <a:buNone/>
            </a:pPr>
            <a:r>
              <a:rPr lang="en-US"/>
              <a:t>6.	Technician A says that replacement of the fuse is the only repair necessary for a blown fuse. Technician B says that a blown fuse is caused by a system fault such as high resistance.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CHAPTER QUIZ</a:t>
            </a:r>
          </a:p>
        </p:txBody>
      </p:sp>
      <p:sp>
        <p:nvSpPr>
          <p:cNvPr id="408579" name="Rectangle 3"/>
          <p:cNvSpPr>
            <a:spLocks noGrp="1" noChangeArrowheads="1"/>
          </p:cNvSpPr>
          <p:nvPr>
            <p:ph type="body" idx="1"/>
          </p:nvPr>
        </p:nvSpPr>
        <p:spPr/>
        <p:txBody>
          <a:bodyPr/>
          <a:lstStyle/>
          <a:p>
            <a:pPr marL="533400" indent="-533400">
              <a:buFont typeface="Times" pitchFamily="1" charset="0"/>
              <a:buNone/>
            </a:pPr>
            <a:r>
              <a:rPr lang="en-US"/>
              <a:t>7.	Technician A says that the first step in diagnosing a problem is to verify what the complaint is. Technician B says that a TSB can tell you the cure for some problems.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CHAPTER QUIZ</a:t>
            </a:r>
          </a:p>
        </p:txBody>
      </p:sp>
      <p:sp>
        <p:nvSpPr>
          <p:cNvPr id="409603" name="Rectangle 3"/>
          <p:cNvSpPr>
            <a:spLocks noGrp="1" noChangeArrowheads="1"/>
          </p:cNvSpPr>
          <p:nvPr>
            <p:ph type="body" idx="1"/>
          </p:nvPr>
        </p:nvSpPr>
        <p:spPr/>
        <p:txBody>
          <a:bodyPr/>
          <a:lstStyle/>
          <a:p>
            <a:pPr marL="533400" indent="-533400">
              <a:buFont typeface="Times" pitchFamily="1" charset="0"/>
              <a:buNone/>
            </a:pPr>
            <a:r>
              <a:rPr lang="en-US"/>
              <a:t>8.	Technician A says that a misadjusted blend door can cause poor A/C operation. Technician B says that you can check this by clamping off a heater hose.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a:t>CHAPTER QUIZ</a:t>
            </a:r>
          </a:p>
        </p:txBody>
      </p:sp>
      <p:sp>
        <p:nvSpPr>
          <p:cNvPr id="410627" name="Rectangle 3"/>
          <p:cNvSpPr>
            <a:spLocks noGrp="1" noChangeArrowheads="1"/>
          </p:cNvSpPr>
          <p:nvPr>
            <p:ph type="body" idx="1"/>
          </p:nvPr>
        </p:nvSpPr>
        <p:spPr/>
        <p:txBody>
          <a:bodyPr/>
          <a:lstStyle/>
          <a:p>
            <a:pPr marL="533400" indent="-533400">
              <a:buFont typeface="Times" pitchFamily="1" charset="0"/>
              <a:buNone/>
            </a:pPr>
            <a:r>
              <a:rPr lang="en-US"/>
              <a:t>9.	Technician A says that foul-smelling air from the A/C ducts is caused by bacteria growing on the evaporator fins. Technician B says that this problem can be cured by installing a control that operates the blower motor after the vehicle is shut off.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CHAPTER QUIZ</a:t>
            </a:r>
          </a:p>
        </p:txBody>
      </p:sp>
      <p:sp>
        <p:nvSpPr>
          <p:cNvPr id="411651" name="Rectangle 3"/>
          <p:cNvSpPr>
            <a:spLocks noGrp="1" noChangeArrowheads="1"/>
          </p:cNvSpPr>
          <p:nvPr>
            <p:ph type="body" idx="1"/>
          </p:nvPr>
        </p:nvSpPr>
        <p:spPr/>
        <p:txBody>
          <a:bodyPr/>
          <a:lstStyle/>
          <a:p>
            <a:pPr marL="533400" indent="-533400">
              <a:buFont typeface="Times" pitchFamily="1" charset="0"/>
              <a:buNone/>
            </a:pPr>
            <a:r>
              <a:rPr lang="en-US"/>
              <a:t>10.	Technician A says that a refrigerant line groundout problem makes a whining noise at moderate speeds. Technician B says that knocking noises are a sure sign that the compressor has failed. Who is correct?</a:t>
            </a:r>
          </a:p>
          <a:p>
            <a:pPr marL="952500" lvl="1" indent="-495300">
              <a:buFont typeface="Times" pitchFamily="1" charset="0"/>
              <a:buAutoNum type="alphaLcPeriod"/>
            </a:pPr>
            <a:r>
              <a:rPr lang="en-US"/>
              <a:t>A only</a:t>
            </a:r>
          </a:p>
          <a:p>
            <a:pPr marL="952500" lvl="1" indent="-495300">
              <a:buFont typeface="Times" pitchFamily="1" charset="0"/>
              <a:buAutoNum type="alphaLcPeriod"/>
            </a:pPr>
            <a:r>
              <a:rPr lang="en-US"/>
              <a:t>B only</a:t>
            </a:r>
          </a:p>
          <a:p>
            <a:pPr marL="952500" lvl="1" indent="-495300">
              <a:buFont typeface="Times" pitchFamily="1" charset="0"/>
              <a:buAutoNum type="alphaLcPeriod"/>
            </a:pPr>
            <a:r>
              <a:rPr lang="en-US"/>
              <a:t>Both A and B </a:t>
            </a:r>
          </a:p>
          <a:p>
            <a:pPr marL="952500" lvl="1" indent="-495300">
              <a:buFont typeface="Times" pitchFamily="1" charset="0"/>
              <a:buAutoNum type="alphaLcPeriod"/>
            </a:pPr>
            <a:r>
              <a:rPr lang="en-US"/>
              <a:t>Neither A nor 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533400" y="152400"/>
            <a:ext cx="6172200" cy="533400"/>
          </a:xfrm>
          <a:noFill/>
          <a:ln/>
        </p:spPr>
        <p:txBody>
          <a:bodyPr/>
          <a:lstStyle/>
          <a:p>
            <a:r>
              <a:rPr lang="en-US"/>
              <a:t>TECH TIP</a:t>
            </a:r>
          </a:p>
        </p:txBody>
      </p:sp>
      <p:pic>
        <p:nvPicPr>
          <p:cNvPr id="420867" name="Picture 3" descr="tech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420868" name="Rectangle 4"/>
          <p:cNvSpPr>
            <a:spLocks noGrp="1" noChangeArrowheads="1"/>
          </p:cNvSpPr>
          <p:nvPr>
            <p:ph type="body" idx="1"/>
          </p:nvPr>
        </p:nvSpPr>
        <p:spPr>
          <a:xfrm>
            <a:off x="730250" y="1676400"/>
            <a:ext cx="7772400" cy="4572000"/>
          </a:xfrm>
          <a:noFill/>
          <a:ln/>
        </p:spPr>
        <p:txBody>
          <a:bodyPr/>
          <a:lstStyle/>
          <a:p>
            <a:r>
              <a:rPr lang="en-US"/>
              <a:t>Experienced technicians realize that the customer expects the HVAC to work reliably for a period of time after he or she has worked on it. All potential problems should be brought to the customer’s attention. These can include worn drive belts, a partially clogged condenser, and wires or refrigerant lines that are contacting things that they shouldn’t be.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HVAC SYSTEM INSPECTION</a:t>
            </a:r>
          </a:p>
        </p:txBody>
      </p:sp>
      <p:sp>
        <p:nvSpPr>
          <p:cNvPr id="396291" name="Rectangle 3"/>
          <p:cNvSpPr>
            <a:spLocks noGrp="1" noChangeArrowheads="1"/>
          </p:cNvSpPr>
          <p:nvPr>
            <p:ph type="body" idx="1"/>
          </p:nvPr>
        </p:nvSpPr>
        <p:spPr/>
        <p:txBody>
          <a:bodyPr/>
          <a:lstStyle/>
          <a:p>
            <a:r>
              <a:rPr lang="en-US"/>
              <a:t>HVAC system inspection, often called a </a:t>
            </a:r>
            <a:r>
              <a:rPr lang="en-US" b="1"/>
              <a:t>visual inspection </a:t>
            </a:r>
            <a:r>
              <a:rPr lang="en-US"/>
              <a:t>or a </a:t>
            </a:r>
            <a:r>
              <a:rPr lang="en-US" b="1"/>
              <a:t>functional test </a:t>
            </a:r>
            <a:r>
              <a:rPr lang="en-US"/>
              <a:t>, is the quickest way to locate obvious problems.  </a:t>
            </a:r>
          </a:p>
          <a:p>
            <a:pPr lvl="1"/>
            <a:r>
              <a:rPr lang="en-US" b="1"/>
              <a:t>SEE FIGURE 11–1 </a:t>
            </a:r>
            <a:r>
              <a:rPr lang="en-US"/>
              <a:t>. </a:t>
            </a:r>
          </a:p>
          <a:p>
            <a:r>
              <a:rPr lang="en-US"/>
              <a:t>It also gives the technician a good idea of the overall condition of the system.</a:t>
            </a:r>
            <a:endParaRPr lang="en-US" b="1"/>
          </a:p>
          <a:p>
            <a:r>
              <a:rPr lang="en-US" b="1"/>
              <a:t>A/C SYSTEM INSPECTION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ahoma" pitchFamily="34"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4021</Words>
  <Application>Microsoft Office PowerPoint</Application>
  <PresentationFormat>On-screen Show (4:3)</PresentationFormat>
  <Paragraphs>405</Paragraphs>
  <Slides>76</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Tahoma</vt:lpstr>
      <vt:lpstr>Times</vt:lpstr>
      <vt:lpstr>ＭＳ Ｐゴシック</vt:lpstr>
      <vt:lpstr>1_Blends</vt:lpstr>
      <vt:lpstr>PowerPoint Presentation</vt:lpstr>
      <vt:lpstr>PowerPoint Presentation</vt:lpstr>
      <vt:lpstr>OBJECTIVES</vt:lpstr>
      <vt:lpstr>KEY TERMS</vt:lpstr>
      <vt:lpstr>INTRODUCTION</vt:lpstr>
      <vt:lpstr>TECH TIP</vt:lpstr>
      <vt:lpstr>TECH TIP</vt:lpstr>
      <vt:lpstr>TECH TIP</vt:lpstr>
      <vt:lpstr>HVAC SYSTEM INSPECTION</vt:lpstr>
      <vt:lpstr>TECH TIP</vt:lpstr>
      <vt:lpstr>REAL WORLD FIX</vt:lpstr>
      <vt:lpstr>TECH TIP</vt:lpstr>
      <vt:lpstr>REAL WORLD FIX</vt:lpstr>
      <vt:lpstr>TECH TIP</vt:lpstr>
      <vt:lpstr>REAL WORLD FIX</vt:lpstr>
      <vt:lpstr>REAL WORLD FIX</vt:lpstr>
      <vt:lpstr>REAL WORLD FIX</vt:lpstr>
      <vt:lpstr>TECH TIP</vt:lpstr>
      <vt:lpstr>TECH TIP</vt:lpstr>
      <vt:lpstr>TECH TIP</vt:lpstr>
      <vt:lpstr>TECH TIP</vt:lpstr>
      <vt:lpstr>TECH TIP</vt:lpstr>
      <vt:lpstr>TECH TIP</vt:lpstr>
      <vt:lpstr>TECH TIP</vt:lpstr>
      <vt:lpstr>REAL WORLD FIX</vt:lpstr>
      <vt:lpstr>PROBLEM DIAGNOSIS</vt:lpstr>
      <vt:lpstr>HVAC SYSTEM PROBLEMS</vt:lpstr>
      <vt:lpstr>TECH TIP</vt:lpstr>
      <vt:lpstr>REAL WORLD FIX</vt:lpstr>
      <vt:lpstr>REAL WORLD FIX</vt:lpstr>
      <vt:lpstr>TECH TIP</vt:lpstr>
      <vt:lpstr>TECH TIP</vt:lpstr>
      <vt:lpstr>TECH TIP</vt:lpstr>
      <vt:lpstr>TECH TIP</vt:lpstr>
      <vt:lpstr>TECH TIP</vt:lpstr>
      <vt:lpstr>TECH TIP</vt:lpstr>
      <vt:lpstr>Objectives</vt:lpstr>
      <vt:lpstr>Objectives</vt:lpstr>
      <vt:lpstr>Start the Diagnostic Process by Following a Logical Systematic Approach</vt:lpstr>
      <vt:lpstr>Identify System Pressure Review</vt:lpstr>
      <vt:lpstr>Temperature Versus Pressure</vt:lpstr>
      <vt:lpstr>Performance Table</vt:lpstr>
      <vt:lpstr>System Condition Status</vt:lpstr>
      <vt:lpstr>Condition 1 Normal Operation</vt:lpstr>
      <vt:lpstr>System Malfunctions Condition 2</vt:lpstr>
      <vt:lpstr>System Malfunctions Condition 3</vt:lpstr>
      <vt:lpstr>System Malfunctions Condition 4</vt:lpstr>
      <vt:lpstr>System Malfunctions Condition 5</vt:lpstr>
      <vt:lpstr>System Malfunctions Condition 6</vt:lpstr>
      <vt:lpstr>System Malfunctions Condition 7</vt:lpstr>
      <vt:lpstr>Refrigerant Differences</vt:lpstr>
      <vt:lpstr>Refrigerant Handling (1 of 2)</vt:lpstr>
      <vt:lpstr>Refrigerant Handling (2 of 2)</vt:lpstr>
      <vt:lpstr>Refrigerant Oils </vt:lpstr>
      <vt:lpstr>Refrigerant Oils </vt:lpstr>
      <vt:lpstr>PowerPoint Presentation</vt:lpstr>
      <vt:lpstr>  Malfunctions</vt:lpstr>
      <vt:lpstr>Malfunctions: Mechanical Versus Electrical</vt:lpstr>
      <vt:lpstr>Poor Cooling  with Abnormal Pressures</vt:lpstr>
      <vt:lpstr>PowerPoint Presentation</vt:lpstr>
      <vt:lpstr>Locate and Test  Electrical Components</vt:lpstr>
      <vt:lpstr>Functional Check</vt:lpstr>
      <vt:lpstr>Orifice Tube Testing</vt:lpstr>
      <vt:lpstr>SUMMARY</vt:lpstr>
      <vt:lpstr>REVIEW QUESTIONS</vt:lpstr>
      <vt:lpstr>REVIEW QUESTIONS</vt:lpstr>
      <vt:lpstr>CHAPTER QUIZ</vt:lpstr>
      <vt:lpstr>CHAPTER QUIZ</vt:lpstr>
      <vt:lpstr>CHAPTER QUIZ</vt:lpstr>
      <vt:lpstr>CHAPTER QUIZ</vt:lpstr>
      <vt:lpstr>CHAPTER QUIZ</vt:lpstr>
      <vt:lpstr>CHAPTER QUIZ</vt:lpstr>
      <vt:lpstr>CHAPTER QUIZ</vt:lpstr>
      <vt:lpstr>CHAPTER QUIZ</vt:lpstr>
      <vt:lpstr>CHAPTER QUIZ</vt:lpstr>
      <vt:lpstr>CHAPTER QUIZ</vt:lpstr>
    </vt:vector>
  </TitlesOfParts>
  <Company>Karen Bretz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Architecture 2008: Part I: Getting Started</dc:title>
  <cp:lastModifiedBy>chewd</cp:lastModifiedBy>
  <cp:revision>52</cp:revision>
  <dcterms:modified xsi:type="dcterms:W3CDTF">2012-03-12T20:44:04Z</dcterms:modified>
</cp:coreProperties>
</file>