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11" r:id="rId3"/>
    <p:sldId id="312" r:id="rId4"/>
    <p:sldId id="313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80" r:id="rId18"/>
    <p:sldId id="281" r:id="rId19"/>
    <p:sldId id="282" r:id="rId20"/>
    <p:sldId id="270" r:id="rId21"/>
    <p:sldId id="271" r:id="rId22"/>
    <p:sldId id="272" r:id="rId23"/>
    <p:sldId id="273" r:id="rId24"/>
    <p:sldId id="274" r:id="rId25"/>
    <p:sldId id="283" r:id="rId26"/>
    <p:sldId id="295" r:id="rId27"/>
    <p:sldId id="298" r:id="rId28"/>
    <p:sldId id="299" r:id="rId29"/>
    <p:sldId id="275" r:id="rId30"/>
    <p:sldId id="291" r:id="rId31"/>
    <p:sldId id="284" r:id="rId32"/>
    <p:sldId id="276" r:id="rId33"/>
    <p:sldId id="278" r:id="rId34"/>
    <p:sldId id="279" r:id="rId35"/>
    <p:sldId id="285" r:id="rId36"/>
    <p:sldId id="286" r:id="rId37"/>
    <p:sldId id="287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3" autoAdjust="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67DB0BD-B64A-4CBE-9FE5-DD8E050BAD4C}" type="datetimeFigureOut">
              <a:rPr lang="en-US"/>
              <a:pPr/>
              <a:t>3/5/2013</a:t>
            </a:fld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197AC28-2889-4572-AD0B-B024E22A4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4DBCC0-CB42-493F-87D2-FA9090EE366F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F38AC1-CC74-4C07-B83D-6A641E46C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2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2201B-60BE-43E4-9946-DE57FC3FF4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A2074-5DE5-4A6C-A343-7F98CA7F81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3F491-8934-436F-B7FF-CB3D28C682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DBAAA-EE31-499F-81F0-2691830012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E1556-0260-48C3-BD0A-1D1C3B0838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20983-7148-4D63-B437-B3CB3BF620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0E330-3BBC-4861-808B-62B68E5403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FB3C2-7794-4615-97B0-1F7FD26F25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783C7-E41D-4855-82BB-B587D7FFDBD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524DF2-F470-4177-B69F-E98CA701B4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45C96-7439-4873-A776-8001A412FF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EB75C-21D8-4816-97F7-126A309744E8}" type="slidenum">
              <a:rPr lang="en-US"/>
              <a:pPr/>
              <a:t>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B4340-F447-4343-8663-7F7CEBAF2C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D50A8-7D74-43D5-8ABF-324D68EEBF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D90F4-8664-4E92-9A93-0C510B93AB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B5011-B9FF-4BB5-A273-AED66569375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3D64B7-4E0A-4958-A5D8-1F6A18EF77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1D379-686B-491E-A012-862C2444E1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456772-B9EE-437D-823B-89920412D1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07DD4-5A4F-4394-9B74-532E06D8886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050BF-EAEE-4D8C-8597-8E6A86A589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4F5FB-328F-47FE-884A-E1ACB10358A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F791AE-D9B0-453B-87CD-114D263091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Photo by Mark Schnubel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D591E-4189-4961-9B76-085F0D9141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6B3B4-350F-4744-9C77-4881C1DBF83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810C15-87A4-4778-B830-A27DDE21004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80B1C-E3EB-47AD-9E08-89EDCE0151C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B2F31-8C26-4814-BB06-97139F61F9D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54E9E-A087-415E-B790-8DA434F8DB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B82CE-FAF6-4EDD-99F6-C8513AD90B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22FDD-04CA-46B5-8C46-375CF3F08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AB893-8906-48AC-825F-A8030D15AF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FB7A4-AFBB-43F1-A86F-A55AF8D134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F4CFE-F538-4077-AC5D-44EBA1E51F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BDDD8-017B-4C7B-8276-982C0FBF94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33B6-FEAF-453B-AB0B-9B55D5DE6BDE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10BB-E9C6-45BE-8145-046C7CD5B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AA43-23FB-4CDD-ABF4-F545B3BE9B5E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62C5-21E6-4A8D-966C-880D117B4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1749-15DE-4810-8EBE-506072DEB2CA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9685-4E32-4BAB-9FF0-9AB3A472C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B48E-8BB8-4D89-95C6-AFF52A79C965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6855-1707-4564-8722-A3E331B75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DB88-A4E8-4B34-8151-57DADBDC7CE4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4032-47FD-47E5-8AB9-5346D193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B800-791B-4045-B8BE-E3BA5A0556BF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DC8A-8C46-47B4-8CAA-C590F4A6B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A2A2-276D-4573-BD86-E2034448C358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E6D1-2E24-479E-A78E-C332D5E9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129B-E2BD-4F52-B227-C54886F359B4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B3A1-132F-47E8-BD47-F13BD2119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430F-6DE5-4733-9275-7ACD326A938B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A601-1A9C-4F86-92C3-6BCE79D8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A1F6-CE96-4364-A74F-798CB105BA65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EB03-1CB7-41F7-A832-E40E1D7F2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54B5-AF31-482B-B5BA-4F7BC4DF7FF0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6930-B668-4DDB-8867-8CB0D738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E44AF-82D9-463F-9B28-B86B556F80B9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95025-B105-44E0-BFB5-D1F53F96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A9FemBpph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ouxbxE-BMN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8cGKdICJm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UuK5t-9fiQ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Videos/Title22.wm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Videos/Title23.wm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endscreen&amp;NR=1&amp;v=hUzOTnsWIm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G-STqFiCg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lfzAKuDr8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841375"/>
          </a:xfrm>
        </p:spPr>
        <p:txBody>
          <a:bodyPr/>
          <a:lstStyle/>
          <a:p>
            <a:pPr eaLnBrk="1" hangingPunct="1"/>
            <a:r>
              <a:rPr lang="en-US" b="1" dirty="0" smtClean="0"/>
              <a:t>Chapter 9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70175"/>
            <a:ext cx="8229600" cy="259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400" b="1" dirty="0" smtClean="0">
                <a:solidFill>
                  <a:srgbClr val="898989"/>
                </a:solidFill>
              </a:rPr>
              <a:t>Engine Cooling and</a:t>
            </a:r>
            <a:br>
              <a:rPr lang="en-US" sz="4400" b="1" dirty="0" smtClean="0">
                <a:solidFill>
                  <a:srgbClr val="898989"/>
                </a:solidFill>
              </a:rPr>
            </a:br>
            <a:r>
              <a:rPr lang="en-US" sz="4400" b="1" dirty="0" smtClean="0">
                <a:solidFill>
                  <a:srgbClr val="898989"/>
                </a:solidFill>
              </a:rPr>
              <a:t>Comfort Heating Systems/Diagnosis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Engine Cooling </a:t>
            </a:r>
            <a:br>
              <a:rPr lang="en-US" sz="4000" smtClean="0"/>
            </a:br>
            <a:r>
              <a:rPr lang="en-US" sz="4000" smtClean="0"/>
              <a:t>System Components </a:t>
            </a:r>
            <a:r>
              <a:rPr lang="en-US" sz="2400" smtClean="0"/>
              <a:t>(3 of 3)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Coolant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and antifreeze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Expansion tank (recovery tank)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Comfort heating system consists of all of the above plus: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Heater 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(coolant) control valve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Heater hoses and/or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Engine Cooling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by which heat is removed</a:t>
            </a:r>
          </a:p>
          <a:p>
            <a:pPr eaLnBrk="1" hangingPunct="1"/>
            <a:r>
              <a:rPr lang="en-US" smtClean="0"/>
              <a:t>Convection and conduction</a:t>
            </a:r>
          </a:p>
          <a:p>
            <a:pPr eaLnBrk="1" hangingPunct="1"/>
            <a:r>
              <a:rPr lang="en-US" smtClean="0"/>
              <a:t>35 percent of total engine heat is removed by the cooling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Cooling System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engine cooling system removes excess heat and regulates the internal engine temperature to approximately 220°F.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Radiator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Down or cross flow</a:t>
            </a:r>
          </a:p>
          <a:p>
            <a:pPr eaLnBrk="1" hangingPunct="1"/>
            <a:r>
              <a:rPr lang="en-US" smtClean="0"/>
              <a:t>Heat transfers from the coolant to the passing airflow</a:t>
            </a:r>
          </a:p>
          <a:p>
            <a:pPr eaLnBrk="1" hangingPunct="1"/>
            <a:r>
              <a:rPr lang="en-US" smtClean="0"/>
              <a:t>Copper, aluminum, and/or plastic</a:t>
            </a:r>
          </a:p>
        </p:txBody>
      </p:sp>
      <p:pic>
        <p:nvPicPr>
          <p:cNvPr id="13316" name="Content Placeholder 4" descr="83247CM_030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267200" cy="366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Coolant Recovery System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Recovery/overflow tank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Under atmospheric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Expansion tank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Sealed and pressurized with the pressure cap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Purges air from the cooling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have a bleeder valve</a:t>
            </a:r>
          </a:p>
        </p:txBody>
      </p:sp>
      <p:pic>
        <p:nvPicPr>
          <p:cNvPr id="15364" name="Content Placeholder 4" descr="83247CM_031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364038" cy="1600200"/>
          </a:xfrm>
        </p:spPr>
      </p:pic>
      <p:pic>
        <p:nvPicPr>
          <p:cNvPr id="15365" name="Picture 5" descr="83247CM_03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3733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Engine Block and </a:t>
            </a:r>
            <a:br>
              <a:rPr lang="en-US" sz="4000" smtClean="0"/>
            </a:br>
            <a:r>
              <a:rPr lang="en-US" sz="4000" smtClean="0"/>
              <a:t>Cylinder Head Coolant Passages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80010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Coolant water jackets</a:t>
            </a:r>
          </a:p>
          <a:p>
            <a:pPr eaLnBrk="1" hangingPunct="1"/>
            <a:r>
              <a:rPr lang="en-US" dirty="0" smtClean="0"/>
              <a:t>Expansion plugs</a:t>
            </a:r>
          </a:p>
          <a:p>
            <a:pPr eaLnBrk="1" hangingPunct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www.youtube.com/watch?v=mA9FemBpphw</a:t>
            </a:r>
            <a:endParaRPr lang="en-US" dirty="0" smtClean="0"/>
          </a:p>
          <a:p>
            <a:pPr eaLnBrk="1" hangingPunct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www.youtube.com/watch?v=ouxbxE-BMNY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(Coolant) Pump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Moves coolant through the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Centrifugal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Enters at center, exits at edge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Draws coolant in through the lower radiator hose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Belt-driven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External or timing belt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160-170 gpm at cruise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Contains a bypass passage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Water pump replacement precautions</a:t>
            </a:r>
          </a:p>
        </p:txBody>
      </p:sp>
      <p:pic>
        <p:nvPicPr>
          <p:cNvPr id="16388" name="Content Placeholder 4" descr="83247CM_03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Auxiliary Water Pump </a:t>
            </a:r>
            <a:br>
              <a:rPr lang="en-US" sz="4000" smtClean="0"/>
            </a:br>
            <a:r>
              <a:rPr lang="en-US" sz="4000" smtClean="0"/>
              <a:t>Hybrid Electric Engine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addition to an electric coolant circulation pump a large vacuum insulated coolant storage tank is incorporated.</a:t>
            </a:r>
          </a:p>
          <a:p>
            <a:pPr eaLnBrk="1" hangingPunct="1"/>
            <a:r>
              <a:rPr lang="en-US" smtClean="0"/>
              <a:t>Hot coolant can be stored for up to 3 days.</a:t>
            </a:r>
          </a:p>
        </p:txBody>
      </p:sp>
      <p:pic>
        <p:nvPicPr>
          <p:cNvPr id="17412" name="Content Placeholder 4" descr="83247CM_032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38300"/>
            <a:ext cx="4038600" cy="4449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Auxiliary Water Pump </a:t>
            </a:r>
            <a:br>
              <a:rPr lang="en-US" sz="4000" smtClean="0"/>
            </a:br>
            <a:r>
              <a:rPr lang="en-US" sz="4000" smtClean="0"/>
              <a:t>Hybrid Electric Engine</a:t>
            </a:r>
          </a:p>
        </p:txBody>
      </p:sp>
      <p:pic>
        <p:nvPicPr>
          <p:cNvPr id="18435" name="Content Placeholder 4" descr="83247CM_0324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60550"/>
            <a:ext cx="4191000" cy="2940050"/>
          </a:xfrm>
        </p:spPr>
      </p:pic>
      <p:pic>
        <p:nvPicPr>
          <p:cNvPr id="18436" name="Content Placeholder 5" descr="83247CM_0325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200400"/>
            <a:ext cx="4191000" cy="294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Auxiliary Water Pump </a:t>
            </a:r>
            <a:br>
              <a:rPr lang="en-US" sz="4000" smtClean="0"/>
            </a:br>
            <a:r>
              <a:rPr lang="en-US" sz="4000" smtClean="0"/>
              <a:t>Hybrid Electric Engine</a:t>
            </a:r>
          </a:p>
        </p:txBody>
      </p:sp>
      <p:pic>
        <p:nvPicPr>
          <p:cNvPr id="19459" name="Content Placeholder 4" descr="83247CM_0326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175" y="1855788"/>
            <a:ext cx="4191000" cy="2941637"/>
          </a:xfrm>
        </p:spPr>
      </p:pic>
      <p:pic>
        <p:nvPicPr>
          <p:cNvPr id="19460" name="Content Placeholder 5" descr="83247CM_032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200400"/>
            <a:ext cx="4191000" cy="294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89950" cy="5486400"/>
          </a:xfrm>
          <a:noFill/>
          <a:ln/>
        </p:spPr>
        <p:txBody>
          <a:bodyPr/>
          <a:lstStyle/>
          <a:p>
            <a:pPr marL="533400" indent="-533400">
              <a:buFont typeface="Times" pitchFamily="1" charset="0"/>
              <a:buNone/>
            </a:pPr>
            <a:r>
              <a:rPr lang="en-US" sz="2400" b="1"/>
              <a:t>After studying Chapter 9, the reader will be able to: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Understand how the common automotive heating system works. 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Explain what parts make up the heating system. 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Understand how heater temperature is controlled.</a:t>
            </a:r>
          </a:p>
        </p:txBody>
      </p:sp>
    </p:spTree>
    <p:extLst>
      <p:ext uri="{BB962C8B-B14F-4D97-AF65-F5344CB8AC3E}">
        <p14:creationId xmlns:p14="http://schemas.microsoft.com/office/powerpoint/2010/main" val="874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Fan Shroud, Air Baffles,</a:t>
            </a:r>
            <a:br>
              <a:rPr lang="en-US" smtClean="0"/>
            </a:br>
            <a:r>
              <a:rPr lang="en-US" smtClean="0"/>
              <a:t> and Body Seals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2971800"/>
          </a:xfrm>
        </p:spPr>
        <p:txBody>
          <a:bodyPr/>
          <a:lstStyle/>
          <a:p>
            <a:pPr eaLnBrk="1" hangingPunct="1"/>
            <a:r>
              <a:rPr lang="en-US" smtClean="0"/>
              <a:t>Ram air effect</a:t>
            </a:r>
          </a:p>
          <a:p>
            <a:pPr eaLnBrk="1" hangingPunct="1"/>
            <a:r>
              <a:rPr lang="en-US" smtClean="0"/>
              <a:t>Purpose of fan shroud</a:t>
            </a:r>
          </a:p>
          <a:p>
            <a:pPr eaLnBrk="1" hangingPunct="1"/>
            <a:r>
              <a:rPr lang="en-US" smtClean="0"/>
              <a:t>Under vehicle air baffles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Thermostat </a:t>
            </a:r>
            <a:endParaRPr lang="en-US" sz="270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Blocks coolant flow to the radiator until the engine is warm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Wax pellets melt, causing the thermostat to open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Stuck open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Engine runs below operating temperature; poor heater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Overcooling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Stuck closed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Engine overheats</a:t>
            </a:r>
          </a:p>
        </p:txBody>
      </p:sp>
      <p:pic>
        <p:nvPicPr>
          <p:cNvPr id="21508" name="Content Placeholder 4" descr="83247CM_032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5163" y="1481138"/>
            <a:ext cx="4475162" cy="2192337"/>
          </a:xfrm>
        </p:spPr>
      </p:pic>
      <p:pic>
        <p:nvPicPr>
          <p:cNvPr id="21509" name="Picture 5" descr="83247CM_03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65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Thermostat </a:t>
            </a:r>
            <a:endParaRPr lang="en-US" sz="27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Temperature rating is marked on the thermostat</a:t>
            </a:r>
          </a:p>
          <a:p>
            <a:pPr lvl="1" eaLnBrk="1" hangingPunct="1"/>
            <a:r>
              <a:rPr lang="en-US" dirty="0" smtClean="0"/>
              <a:t>This is the temperature at which it begins to open</a:t>
            </a:r>
          </a:p>
          <a:p>
            <a:pPr lvl="1" eaLnBrk="1" hangingPunct="1"/>
            <a:r>
              <a:rPr lang="en-US" dirty="0" smtClean="0"/>
              <a:t>Fully open approximately 25°F later</a:t>
            </a:r>
          </a:p>
          <a:p>
            <a:pPr lvl="1" eaLnBrk="1" hangingPunct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www.youtube.com/watch?v=T8cGKdICJmc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Belt Drive Systems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Multi-rib and serpentine belts</a:t>
            </a:r>
          </a:p>
          <a:p>
            <a:pPr eaLnBrk="1" hangingPunct="1"/>
            <a:r>
              <a:rPr lang="en-US" smtClean="0"/>
              <a:t>Automatic adjustors</a:t>
            </a:r>
          </a:p>
          <a:p>
            <a:pPr eaLnBrk="1" hangingPunct="1"/>
            <a:r>
              <a:rPr lang="en-US" smtClean="0"/>
              <a:t>Belt tension</a:t>
            </a:r>
          </a:p>
          <a:p>
            <a:pPr eaLnBrk="1" hangingPunct="1"/>
            <a:r>
              <a:rPr lang="en-US" smtClean="0"/>
              <a:t>V belt</a:t>
            </a:r>
          </a:p>
          <a:p>
            <a:pPr eaLnBrk="1" hangingPunct="1"/>
            <a:endParaRPr lang="en-US" smtClean="0"/>
          </a:p>
        </p:txBody>
      </p:sp>
      <p:pic>
        <p:nvPicPr>
          <p:cNvPr id="23556" name="Content Placeholder 4" descr="83247CM_033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76400"/>
            <a:ext cx="4419600" cy="315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Cooling Fans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Declutching Fan </a:t>
            </a:r>
            <a:r>
              <a:rPr lang="en-US" smtClean="0">
                <a:latin typeface="Calibri"/>
              </a:rPr>
              <a:t>–</a:t>
            </a:r>
            <a:r>
              <a:rPr lang="en-US" smtClean="0"/>
              <a:t> Engine mounted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Flexible fans </a:t>
            </a:r>
            <a:r>
              <a:rPr lang="en-US" smtClean="0">
                <a:latin typeface="Calibri"/>
              </a:rPr>
              <a:t>–</a:t>
            </a:r>
            <a:r>
              <a:rPr lang="en-US" smtClean="0"/>
              <a:t> Engine mounted</a:t>
            </a:r>
          </a:p>
        </p:txBody>
      </p:sp>
      <p:pic>
        <p:nvPicPr>
          <p:cNvPr id="24580" name="Content Placeholder 4" descr="83247CM_034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1600200"/>
            <a:ext cx="38258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pPr eaLnBrk="1" hangingPunct="1"/>
            <a:r>
              <a:rPr lang="en-US" smtClean="0"/>
              <a:t>Cooling Fans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Electric fans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come on even when the ignition switch is in the off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Control system and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be one or two fan system</a:t>
            </a:r>
          </a:p>
          <a:p>
            <a:pPr eaLnBrk="1" hangingPunct="1"/>
            <a:endParaRPr lang="en-US" smtClean="0"/>
          </a:p>
        </p:txBody>
      </p:sp>
      <p:pic>
        <p:nvPicPr>
          <p:cNvPr id="25604" name="Content Placeholder 4" descr="83247CM_034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57200"/>
            <a:ext cx="2895600" cy="2678113"/>
          </a:xfrm>
        </p:spPr>
      </p:pic>
      <p:pic>
        <p:nvPicPr>
          <p:cNvPr id="25605" name="Picture 5" descr="83247CM_03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9150"/>
            <a:ext cx="34385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 Cooling Fans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Basic electric radiator cooling fan wiring diagram</a:t>
            </a:r>
          </a:p>
          <a:p>
            <a:pPr eaLnBrk="1" hangingPunct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www.youtube.com/watch?v=iUuK5t-9fiQ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Cooling Fans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95600" y="614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+mj-lt"/>
              </a:rPr>
              <a:t>To play, click the video screen.</a:t>
            </a:r>
          </a:p>
        </p:txBody>
      </p:sp>
      <p:pic>
        <p:nvPicPr>
          <p:cNvPr id="26630" name="Picture 6" descr="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219200"/>
            <a:ext cx="642461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Cooling Fans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95600" y="6146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+mj-lt"/>
              </a:rPr>
              <a:t>To play, click the video screen.</a:t>
            </a:r>
          </a:p>
        </p:txBody>
      </p:sp>
      <p:pic>
        <p:nvPicPr>
          <p:cNvPr id="27654" name="Picture 6" descr="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577013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Comfort Heating Systems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Heater 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Heat exchanger is located in the passenger compartment duct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Comfort heating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Construction materials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Plastic, aluminum, copper, brass</a:t>
            </a:r>
          </a:p>
        </p:txBody>
      </p:sp>
      <p:pic>
        <p:nvPicPr>
          <p:cNvPr id="28676" name="Content Placeholder 4" descr="83247CM_035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47875"/>
            <a:ext cx="4038600" cy="229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KEY TERMS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914400"/>
            <a:ext cx="6584950" cy="5334000"/>
          </a:xfrm>
        </p:spPr>
        <p:txBody>
          <a:bodyPr/>
          <a:lstStyle/>
          <a:p>
            <a:r>
              <a:rPr lang="en-US" sz="2400"/>
              <a:t>Bowden cable </a:t>
            </a:r>
          </a:p>
          <a:p>
            <a:r>
              <a:rPr lang="en-US" sz="2400"/>
              <a:t>Cellular </a:t>
            </a:r>
          </a:p>
          <a:p>
            <a:r>
              <a:rPr lang="en-US" sz="2400"/>
              <a:t>Control valve </a:t>
            </a:r>
          </a:p>
          <a:p>
            <a:r>
              <a:rPr lang="en-US" sz="2400"/>
              <a:t>Heater core </a:t>
            </a:r>
          </a:p>
          <a:p>
            <a:r>
              <a:rPr lang="en-US" sz="2400"/>
              <a:t>Hoses  </a:t>
            </a:r>
          </a:p>
          <a:p>
            <a:r>
              <a:rPr lang="en-US" sz="2400"/>
              <a:t>Inlet hose </a:t>
            </a:r>
          </a:p>
          <a:p>
            <a:r>
              <a:rPr lang="en-US" sz="2400"/>
              <a:t>Outlet hose </a:t>
            </a:r>
          </a:p>
          <a:p>
            <a:r>
              <a:rPr lang="en-US" sz="2400"/>
              <a:t>Quick-connect coupling </a:t>
            </a:r>
          </a:p>
          <a:p>
            <a:r>
              <a:rPr lang="en-US" sz="2400"/>
              <a:t>Thermal cycling </a:t>
            </a:r>
          </a:p>
          <a:p>
            <a:r>
              <a:rPr lang="en-US" sz="2400"/>
              <a:t>Three-way design thermostat </a:t>
            </a:r>
          </a:p>
          <a:p>
            <a:r>
              <a:rPr lang="en-US" sz="2400"/>
              <a:t>Vacuum diaphragm or motor</a:t>
            </a:r>
          </a:p>
        </p:txBody>
      </p:sp>
    </p:spTree>
    <p:extLst>
      <p:ext uri="{BB962C8B-B14F-4D97-AF65-F5344CB8AC3E}">
        <p14:creationId xmlns:p14="http://schemas.microsoft.com/office/powerpoint/2010/main" val="2865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Heater control valve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Cable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Vacuum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Electronically controlled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Comfort Heating Systems</a:t>
            </a:r>
            <a:br>
              <a:rPr lang="en-US" sz="4000" smtClean="0"/>
            </a:br>
            <a:r>
              <a:rPr lang="en-US" sz="4000" smtClean="0"/>
              <a:t> Hybrid Electric Engine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Positive Temperature Coefficient (PTC) heating element supplements heat produced from the heater core.</a:t>
            </a:r>
          </a:p>
        </p:txBody>
      </p:sp>
      <p:pic>
        <p:nvPicPr>
          <p:cNvPr id="30724" name="Content Placeholder 4" descr="83247CM_035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6413"/>
            <a:ext cx="4038600" cy="4173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Antifreeze (Coolant)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smtClean="0"/>
              <a:t>Ethylene glycol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Standard ethylene glycol (green)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two years, 36K miles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Extended life (orange)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five years, 100K </a:t>
            </a:r>
            <a:r>
              <a:rPr lang="en-US" sz="1900" smtClean="0">
                <a:latin typeface="Calibri"/>
              </a:rPr>
              <a:t>–</a:t>
            </a:r>
            <a:r>
              <a:rPr lang="en-US" sz="1900" smtClean="0"/>
              <a:t> 150K miles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Several types </a:t>
            </a:r>
            <a:r>
              <a:rPr lang="en-US" sz="1900" smtClean="0">
                <a:latin typeface="Calibri"/>
              </a:rPr>
              <a:t>–</a:t>
            </a:r>
            <a:r>
              <a:rPr lang="en-US" sz="1900" smtClean="0"/>
              <a:t> OAT, HOAT, G-05, G-11, G-12, G-12 plus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50/50 mixture offers best all-around protection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Hydrometer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Refractometer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smtClean="0"/>
              <a:t>Propylene glycol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Low toxicity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Can be used straight</a:t>
            </a:r>
          </a:p>
        </p:txBody>
      </p:sp>
      <p:pic>
        <p:nvPicPr>
          <p:cNvPr id="31748" name="Content Placeholder 4" descr="PB1903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Diagnosing Cooling System </a:t>
            </a:r>
            <a:br>
              <a:rPr lang="en-US" smtClean="0"/>
            </a:br>
            <a:r>
              <a:rPr lang="en-US" sz="2700" smtClean="0"/>
              <a:t>(2 of 3)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Inspect for visible indications of external or internal coolant leaks.</a:t>
            </a:r>
          </a:p>
          <a:p>
            <a:pPr lvl="1" eaLnBrk="1" hangingPunct="1"/>
            <a:r>
              <a:rPr lang="en-US" smtClean="0"/>
              <a:t>Residue around hose connections or gasket surfaces</a:t>
            </a:r>
          </a:p>
          <a:p>
            <a:pPr lvl="1" eaLnBrk="1" hangingPunct="1"/>
            <a:r>
              <a:rPr lang="en-US" smtClean="0"/>
              <a:t>Smoke from tailpipe</a:t>
            </a:r>
          </a:p>
          <a:p>
            <a:pPr lvl="1" eaLnBrk="1" hangingPunct="1"/>
            <a:r>
              <a:rPr lang="en-US" smtClean="0"/>
              <a:t>Signs of leakage around expansion plugs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Diagnosing Cooling System </a:t>
            </a:r>
            <a:br>
              <a:rPr lang="en-US" smtClean="0"/>
            </a:br>
            <a:r>
              <a:rPr lang="en-US" sz="2700" smtClean="0"/>
              <a:t>(3 of 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smtClean="0"/>
              <a:t>Pressure tests for internal and external leaks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Connect the tester to the radiator cap.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Apply pressure equal to the cap</a:t>
            </a:r>
            <a:r>
              <a:rPr lang="en-US" sz="2200" smtClean="0">
                <a:latin typeface="Calibri"/>
              </a:rPr>
              <a:t>’</a:t>
            </a:r>
            <a:r>
              <a:rPr lang="en-US" sz="2200" smtClean="0"/>
              <a:t>s rating.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Determine the point at which the cap pressure valve opened.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Connect the tester to the radiator neck.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Pressurize to the cap</a:t>
            </a:r>
            <a:r>
              <a:rPr lang="en-US" sz="2200" smtClean="0">
                <a:latin typeface="Calibri"/>
              </a:rPr>
              <a:t>’</a:t>
            </a:r>
            <a:r>
              <a:rPr lang="en-US" sz="2200" smtClean="0"/>
              <a:t>s capacity.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Observe the pressure and watch for external leaks.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Pressure drop, no external leak </a:t>
            </a:r>
            <a:r>
              <a:rPr lang="en-US" sz="1900" smtClean="0">
                <a:latin typeface="Calibri"/>
              </a:rPr>
              <a:t>–</a:t>
            </a:r>
            <a:r>
              <a:rPr lang="en-US" sz="1900" smtClean="0"/>
              <a:t> internal leak</a:t>
            </a:r>
          </a:p>
        </p:txBody>
      </p:sp>
      <p:pic>
        <p:nvPicPr>
          <p:cNvPr id="33796" name="Content Placeholder 4" descr="83247SM_030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038600" cy="278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Diagnosing Cooling System </a:t>
            </a:r>
            <a:br>
              <a:rPr lang="en-US" smtClean="0"/>
            </a:br>
            <a:r>
              <a:rPr lang="en-US" sz="2700" smtClean="0"/>
              <a:t>(1 of 3)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267200"/>
          </a:xfrm>
        </p:spPr>
        <p:txBody>
          <a:bodyPr/>
          <a:lstStyle/>
          <a:p>
            <a:pPr eaLnBrk="1" hangingPunct="1"/>
            <a:r>
              <a:rPr lang="en-US" smtClean="0"/>
              <a:t>Check the coolant level and condition and test for strength and acidity.</a:t>
            </a:r>
          </a:p>
          <a:p>
            <a:pPr lvl="1" eaLnBrk="1" hangingPunct="1"/>
            <a:r>
              <a:rPr lang="en-US" smtClean="0"/>
              <a:t>May use a digital multimeter (DMM) to check acidity or poor ground condition.</a:t>
            </a:r>
          </a:p>
          <a:p>
            <a:pPr lvl="2" eaLnBrk="1" hangingPunct="1"/>
            <a:r>
              <a:rPr lang="en-US" smtClean="0"/>
              <a:t>Both can cause serious cooling system and hose damage.</a:t>
            </a:r>
          </a:p>
          <a:p>
            <a:pPr lvl="2" eaLnBrk="1" hangingPunct="1"/>
            <a:r>
              <a:rPr lang="en-US" smtClean="0"/>
              <a:t>Voltage reading should be below 0.10 volts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Thermostat Operation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thermostat should begin to open at its rated value.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it begins to open more than +/-3°F from its rated value replace the thermostat.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thermostat is generally fully open 25°F above its rated value.</a:t>
            </a:r>
          </a:p>
        </p:txBody>
      </p:sp>
      <p:pic>
        <p:nvPicPr>
          <p:cNvPr id="35844" name="Content Placeholder 5" descr="83247SM_031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17750"/>
            <a:ext cx="4038600" cy="309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Belts and Tensioner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Inspect belt and tensioner condition</a:t>
            </a:r>
          </a:p>
          <a:p>
            <a:pPr eaLnBrk="1" hangingPunct="1"/>
            <a:r>
              <a:rPr lang="en-US" smtClean="0"/>
              <a:t>Check belt routing</a:t>
            </a:r>
          </a:p>
          <a:p>
            <a:pPr eaLnBrk="1" hangingPunct="1"/>
            <a:endParaRPr lang="en-US" smtClean="0"/>
          </a:p>
        </p:txBody>
      </p:sp>
      <p:pic>
        <p:nvPicPr>
          <p:cNvPr id="36868" name="Content Placeholder 4" descr="83247SM_032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00200"/>
            <a:ext cx="4876800" cy="277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inlet hose </a:t>
            </a:r>
            <a:r>
              <a:rPr lang="en-US"/>
              <a:t>to the heater core connects to an outlet near the engine thermostat, or an area of the engine with the hottest coolant. </a:t>
            </a:r>
          </a:p>
          <a:p>
            <a:r>
              <a:rPr lang="en-US"/>
              <a:t>The </a:t>
            </a:r>
            <a:r>
              <a:rPr lang="en-US" b="1"/>
              <a:t>outlet hose </a:t>
            </a:r>
            <a:r>
              <a:rPr lang="en-US"/>
              <a:t>from the heater core runs to a connection near the inlet of the engine’s water pump, the area with the lowest coolant pressure. </a:t>
            </a:r>
          </a:p>
          <a:p>
            <a:pPr lvl="1"/>
            <a:r>
              <a:rPr lang="en-US"/>
              <a:t>When the engine runs, coolant flows through the engine’s water jackets, past the thermostat, and through the heater core. </a:t>
            </a:r>
          </a:p>
          <a:p>
            <a:pPr lvl="1"/>
            <a:r>
              <a:rPr lang="en-US"/>
              <a:t>The heated coolant warms the heater core and the air passing through it.</a:t>
            </a:r>
          </a:p>
        </p:txBody>
      </p:sp>
    </p:spTree>
    <p:extLst>
      <p:ext uri="{BB962C8B-B14F-4D97-AF65-F5344CB8AC3E}">
        <p14:creationId xmlns:p14="http://schemas.microsoft.com/office/powerpoint/2010/main" val="226272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ENGINE-OFF HEATER OPERATION</a:t>
            </a:r>
          </a:p>
          <a:p>
            <a:r>
              <a:rPr lang="en-US" b="1"/>
              <a:t>ELECTRIC AND HYBRID VEHICLE HEATING SYSTEMS</a:t>
            </a:r>
          </a:p>
        </p:txBody>
      </p:sp>
    </p:spTree>
    <p:extLst>
      <p:ext uri="{BB962C8B-B14F-4D97-AF65-F5344CB8AC3E}">
        <p14:creationId xmlns:p14="http://schemas.microsoft.com/office/powerpoint/2010/main" val="259060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previously mentioned, the heating system resembles a small version of the engine’s cooling system. </a:t>
            </a:r>
          </a:p>
          <a:p>
            <a:pPr lvl="1"/>
            <a:r>
              <a:rPr lang="en-US" dirty="0"/>
              <a:t>Some people consider the heater the most efficient part of the vehicle because it uses waste heat to warm the interior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heating system is made up of the </a:t>
            </a:r>
            <a:r>
              <a:rPr lang="en-US" b="1" dirty="0"/>
              <a:t>heater core</a:t>
            </a:r>
            <a:r>
              <a:rPr lang="en-US" dirty="0"/>
              <a:t>, </a:t>
            </a:r>
            <a:r>
              <a:rPr lang="en-US" b="1" dirty="0"/>
              <a:t>hoses</a:t>
            </a:r>
            <a:r>
              <a:rPr lang="en-US" dirty="0"/>
              <a:t>, and, in some systems, a </a:t>
            </a:r>
            <a:r>
              <a:rPr lang="en-US" b="1" dirty="0"/>
              <a:t>control valve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269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HEATER CORE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heater core is a heat exchanger much like the condenser, evaporator, and radiator. </a:t>
            </a:r>
          </a:p>
          <a:p>
            <a:pPr lvl="1"/>
            <a:r>
              <a:rPr lang="en-US"/>
              <a:t>Heat transfers from the coolant, to the fins, and to the air passing through the core. </a:t>
            </a:r>
          </a:p>
          <a:p>
            <a:pPr lvl="1"/>
            <a:r>
              <a:rPr lang="en-US"/>
              <a:t>As with other heat exchangers, there is a large area of fin-to-air contact to allow sufficient heat transfer and airflow.</a:t>
            </a:r>
          </a:p>
        </p:txBody>
      </p:sp>
    </p:spTree>
    <p:extLst>
      <p:ext uri="{BB962C8B-B14F-4D97-AF65-F5344CB8AC3E}">
        <p14:creationId xmlns:p14="http://schemas.microsoft.com/office/powerpoint/2010/main" val="4128033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heater hoses are made of reinforced rubber, which allows the flexibility needed to connect to a movable engine.  </a:t>
            </a:r>
            <a:r>
              <a:rPr lang="en-US" b="1"/>
              <a:t>SEE FIGURE 9–9 </a:t>
            </a:r>
            <a:r>
              <a:rPr lang="en-US"/>
              <a:t>. </a:t>
            </a:r>
          </a:p>
          <a:p>
            <a:pPr lvl="1"/>
            <a:r>
              <a:rPr lang="en-US"/>
              <a:t>Common hose sizes are 1/2, 5/8, and 3/4 inch (12.7, 15.8, and 19 mm). </a:t>
            </a:r>
          </a:p>
          <a:p>
            <a:pPr lvl="1"/>
            <a:r>
              <a:rPr lang="en-US"/>
              <a:t>Some systems connect the hose to a metal tube that can be connected to the engine using either a threaded connector or a short hose section. </a:t>
            </a:r>
          </a:p>
          <a:p>
            <a:pPr lvl="1"/>
            <a:r>
              <a:rPr lang="en-US"/>
              <a:t>This allows easier routing through congested or very hot areas around the engine that might cause hose failures.</a:t>
            </a:r>
          </a:p>
          <a:p>
            <a:r>
              <a:rPr lang="en-US" b="1"/>
              <a:t>RESTRICTORS</a:t>
            </a:r>
          </a:p>
        </p:txBody>
      </p:sp>
    </p:spTree>
    <p:extLst>
      <p:ext uri="{BB962C8B-B14F-4D97-AF65-F5344CB8AC3E}">
        <p14:creationId xmlns:p14="http://schemas.microsoft.com/office/powerpoint/2010/main" val="3248446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VALVES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Heater control valves can be ON-OFF or variable temperature control valves to adjust heater temperature. </a:t>
            </a:r>
          </a:p>
          <a:p>
            <a:pPr lvl="1"/>
            <a:r>
              <a:rPr lang="en-US"/>
              <a:t>These valves are designed to modulate and adjust the flow so the core temperature can be controlled to all points between hot and cold. </a:t>
            </a:r>
          </a:p>
          <a:p>
            <a:pPr lvl="1"/>
            <a:r>
              <a:rPr lang="en-US"/>
              <a:t>Some valves allow a return flow, so the coolant still circulates, bypassing the core when the valve is shut off.</a:t>
            </a:r>
          </a:p>
        </p:txBody>
      </p:sp>
    </p:spTree>
    <p:extLst>
      <p:ext uri="{BB962C8B-B14F-4D97-AF65-F5344CB8AC3E}">
        <p14:creationId xmlns:p14="http://schemas.microsoft.com/office/powerpoint/2010/main" val="4211537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HEATING SYSTEMS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Larger vehicles with rear A/C systems include a heater in the rear unit. </a:t>
            </a:r>
          </a:p>
          <a:p>
            <a:pPr lvl="1"/>
            <a:r>
              <a:rPr lang="en-US"/>
              <a:t>These rear units include a heater core and temperature-blend door.  </a:t>
            </a:r>
            <a:r>
              <a:rPr lang="en-US" b="1"/>
              <a:t>SEE FIGURE 9–12 </a:t>
            </a:r>
            <a:r>
              <a:rPr lang="en-US"/>
              <a:t>. </a:t>
            </a:r>
          </a:p>
          <a:p>
            <a:r>
              <a:rPr lang="en-US"/>
              <a:t>The heater hoses include a tee fitting in each hose so heated coolant can flow through either or both heater cores.</a:t>
            </a:r>
          </a:p>
        </p:txBody>
      </p:sp>
    </p:spTree>
    <p:extLst>
      <p:ext uri="{BB962C8B-B14F-4D97-AF65-F5344CB8AC3E}">
        <p14:creationId xmlns:p14="http://schemas.microsoft.com/office/powerpoint/2010/main" val="1586462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AFTERMARKET HEATING SYSTEM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heaters became standard equipment, aftermarket heating systems were installed in many cars. </a:t>
            </a:r>
          </a:p>
          <a:p>
            <a:pPr lvl="1"/>
            <a:r>
              <a:rPr lang="en-US"/>
              <a:t>Today, these units are primarily designed for RVs, vans, and motor homes. </a:t>
            </a:r>
          </a:p>
          <a:p>
            <a:pPr lvl="1"/>
            <a:r>
              <a:rPr lang="en-US"/>
              <a:t>They are normally installed after the vehicle has been built, by shops that specialize in heating and A/C service or RV van conversion and repair.  </a:t>
            </a:r>
          </a:p>
          <a:p>
            <a:pPr lvl="1"/>
            <a:r>
              <a:rPr lang="en-US" b="1"/>
              <a:t>SEE FIGURE 9–13 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737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Hot coolant from the engine cooling system provides the heat for heater output.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Some vehicles have engine-off heater operation using an electric pump and control valves.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The heater core resembles a small radiator, and it is connected to the engine by a pair of hoses.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Some vehicles use a coolant flow valve to control heater output temperature.</a:t>
            </a:r>
          </a:p>
          <a:p>
            <a:pPr marL="533400" indent="-533400">
              <a:buFont typeface="Times" pitchFamily="1" charset="0"/>
              <a:buAutoNum type="arabicPeriod"/>
            </a:pPr>
            <a:r>
              <a:rPr lang="en-US"/>
              <a:t>Some vehicles use dual heater systems; these can be OEM or aftermarket.</a:t>
            </a:r>
          </a:p>
        </p:txBody>
      </p:sp>
    </p:spTree>
    <p:extLst>
      <p:ext uri="{BB962C8B-B14F-4D97-AF65-F5344CB8AC3E}">
        <p14:creationId xmlns:p14="http://schemas.microsoft.com/office/powerpoint/2010/main" val="2788496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Overheating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www.youtube.com/watch?feature=endscreen&amp;NR=1&amp;v=hUzOTnsWImI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Objectives </a:t>
            </a:r>
            <a:r>
              <a:rPr lang="en-US" sz="2700" smtClean="0"/>
              <a:t>(1 of 2)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Explain the engine cooling and comfort heating system and its major components.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Recognize the various components of the automotive cooling system.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Identify the different types of radiators.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Explain the operation and function of the coolant (water) pump.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Discuss the requirements for a closed cooling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Objectives </a:t>
            </a:r>
            <a:r>
              <a:rPr lang="en-US" sz="2700" smtClean="0"/>
              <a:t>(2 of 2)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Explain the purpose and advantage and operation of a thermostat.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Recognize the safety hazards associated with cooling system service.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Explain the operation of various types of cooling fans.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Explain the need for a pressurized cooling system.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Explain the procedures for testing the various cooling system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Engine Cooling System Components</a:t>
            </a:r>
            <a:br>
              <a:rPr lang="en-US" sz="4000" smtClean="0"/>
            </a:br>
            <a:r>
              <a:rPr lang="en-US" sz="2400" smtClean="0"/>
              <a:t>(1 of 3)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0272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Engine closed cooling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Radiator and pressure caps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Water pump, lines, and hoses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Thermostat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Coolant and coolant passages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Pump drive devices</a:t>
            </a:r>
          </a:p>
        </p:txBody>
      </p:sp>
      <p:pic>
        <p:nvPicPr>
          <p:cNvPr id="9220" name="Content Placeholder 4" descr="83247CM_030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650" y="2255838"/>
            <a:ext cx="451485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Engine Cooling System Components</a:t>
            </a:r>
            <a:br>
              <a:rPr lang="en-US" sz="4000" smtClean="0"/>
            </a:br>
            <a:r>
              <a:rPr lang="en-US" sz="2400" smtClean="0"/>
              <a:t>(2 of 3)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Water pump moves coolant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Fan moves large volume of air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Radiator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Heat to airflow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Pressure cap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Raises boiling point of the coolant by pressurizing the system. 3 degrees per pound of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www.youtube.com/watch?v=DG-STqFiCg0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www.youtube.com/watch?v=TlfzAKuDr8g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Pressurized Cooling System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Maintained by cap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Pressure is determined by the cap</a:t>
            </a:r>
            <a:r>
              <a:rPr lang="en-US" sz="2200" smtClean="0">
                <a:latin typeface="Calibri"/>
              </a:rPr>
              <a:t>’</a:t>
            </a:r>
            <a:r>
              <a:rPr lang="en-US" sz="2200" smtClean="0"/>
              <a:t>s rating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15-17 psi gasoline engine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7 psi diesel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Excess pressure is allowed to enter the recovery (overflow) tank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During cool down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Vacuum created in the radiator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Valve in the cap allows coolant to flow back from the recovery tank</a:t>
            </a:r>
          </a:p>
        </p:txBody>
      </p:sp>
      <p:pic>
        <p:nvPicPr>
          <p:cNvPr id="14340" name="Content Placeholder 4" descr="83247CM_031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68463"/>
            <a:ext cx="40386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1633</Words>
  <Application>Microsoft Office PowerPoint</Application>
  <PresentationFormat>On-screen Show (4:3)</PresentationFormat>
  <Paragraphs>267</Paragraphs>
  <Slides>46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Chapter 9</vt:lpstr>
      <vt:lpstr>PowerPoint Presentation</vt:lpstr>
      <vt:lpstr>KEY TERMS</vt:lpstr>
      <vt:lpstr>INTRODUCTION</vt:lpstr>
      <vt:lpstr>Objectives (1 of 2)</vt:lpstr>
      <vt:lpstr>Objectives (2 of 2)</vt:lpstr>
      <vt:lpstr>Engine Cooling System Components (1 of 3)</vt:lpstr>
      <vt:lpstr>Engine Cooling System Components (2 of 3)</vt:lpstr>
      <vt:lpstr>Pressurized Cooling System</vt:lpstr>
      <vt:lpstr>Engine Cooling  System Components (3 of 3)</vt:lpstr>
      <vt:lpstr>Engine Cooling</vt:lpstr>
      <vt:lpstr>Cooling System</vt:lpstr>
      <vt:lpstr>Radiator</vt:lpstr>
      <vt:lpstr>Coolant Recovery System</vt:lpstr>
      <vt:lpstr>Engine Block and  Cylinder Head Coolant Passages</vt:lpstr>
      <vt:lpstr>Water (Coolant) Pump</vt:lpstr>
      <vt:lpstr>Auxiliary Water Pump  Hybrid Electric Engine</vt:lpstr>
      <vt:lpstr>Auxiliary Water Pump  Hybrid Electric Engine</vt:lpstr>
      <vt:lpstr>Auxiliary Water Pump  Hybrid Electric Engine</vt:lpstr>
      <vt:lpstr>Fan Shroud, Air Baffles,  and Body Seals</vt:lpstr>
      <vt:lpstr>Thermostat </vt:lpstr>
      <vt:lpstr>Thermostat </vt:lpstr>
      <vt:lpstr>Belt Drive Systems</vt:lpstr>
      <vt:lpstr>Cooling Fans</vt:lpstr>
      <vt:lpstr>Cooling Fans</vt:lpstr>
      <vt:lpstr>Electric Cooling Fans</vt:lpstr>
      <vt:lpstr>Cooling Fans </vt:lpstr>
      <vt:lpstr>Cooling Fans </vt:lpstr>
      <vt:lpstr>Comfort Heating Systems</vt:lpstr>
      <vt:lpstr>Heater control valve</vt:lpstr>
      <vt:lpstr>Comfort Heating Systems  Hybrid Electric Engine</vt:lpstr>
      <vt:lpstr>Antifreeze (Coolant)</vt:lpstr>
      <vt:lpstr>Diagnosing Cooling System  (2 of 3)</vt:lpstr>
      <vt:lpstr>Diagnosing Cooling System  (3 of 3)</vt:lpstr>
      <vt:lpstr>Diagnosing Cooling System  (1 of 3)</vt:lpstr>
      <vt:lpstr>Thermostat Operation</vt:lpstr>
      <vt:lpstr>Belts and Tensioner</vt:lpstr>
      <vt:lpstr>OPERATION</vt:lpstr>
      <vt:lpstr>OPERATION</vt:lpstr>
      <vt:lpstr>HEATER CORE</vt:lpstr>
      <vt:lpstr>HOSES</vt:lpstr>
      <vt:lpstr>CONTROL VALVES</vt:lpstr>
      <vt:lpstr>DUAL HEATING SYSTEMS</vt:lpstr>
      <vt:lpstr>AFTERMARKET HEATING SYSTEM</vt:lpstr>
      <vt:lpstr>SUMMARY</vt:lpstr>
      <vt:lpstr>Overheating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Temperature and Pressure Fundamentals</dc:title>
  <dc:creator>HP Authorized Customer</dc:creator>
  <cp:lastModifiedBy>chewd</cp:lastModifiedBy>
  <cp:revision>81</cp:revision>
  <dcterms:created xsi:type="dcterms:W3CDTF">2008-03-14T15:37:09Z</dcterms:created>
  <dcterms:modified xsi:type="dcterms:W3CDTF">2013-03-06T00:58:25Z</dcterms:modified>
</cp:coreProperties>
</file>