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76" r:id="rId2"/>
    <p:sldId id="402" r:id="rId3"/>
    <p:sldId id="403" r:id="rId4"/>
    <p:sldId id="405" r:id="rId5"/>
    <p:sldId id="406" r:id="rId6"/>
    <p:sldId id="426" r:id="rId7"/>
    <p:sldId id="377" r:id="rId8"/>
    <p:sldId id="423" r:id="rId9"/>
    <p:sldId id="424" r:id="rId10"/>
    <p:sldId id="409" r:id="rId11"/>
    <p:sldId id="410" r:id="rId12"/>
    <p:sldId id="411" r:id="rId13"/>
    <p:sldId id="385" r:id="rId14"/>
    <p:sldId id="386" r:id="rId15"/>
    <p:sldId id="387" r:id="rId16"/>
    <p:sldId id="388" r:id="rId17"/>
    <p:sldId id="416" r:id="rId18"/>
    <p:sldId id="393" r:id="rId19"/>
    <p:sldId id="418" r:id="rId20"/>
    <p:sldId id="419" r:id="rId21"/>
    <p:sldId id="397" r:id="rId22"/>
    <p:sldId id="425" r:id="rId23"/>
    <p:sldId id="427" r:id="rId24"/>
    <p:sldId id="421" r:id="rId25"/>
    <p:sldId id="42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29" autoAdjust="0"/>
    <p:restoredTop sz="83248" autoAdjust="0"/>
  </p:normalViewPr>
  <p:slideViewPr>
    <p:cSldViewPr>
      <p:cViewPr varScale="1">
        <p:scale>
          <a:sx n="75" d="100"/>
          <a:sy n="75" d="100"/>
        </p:scale>
        <p:origin x="-104" y="-720"/>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12</a:t>
            </a:r>
            <a:endParaRPr lang="en-US" dirty="0"/>
          </a:p>
        </p:txBody>
      </p:sp>
      <p:sp>
        <p:nvSpPr>
          <p:cNvPr id="5" name="Text Placeholder 4"/>
          <p:cNvSpPr>
            <a:spLocks noGrp="1"/>
          </p:cNvSpPr>
          <p:nvPr>
            <p:ph type="body" sz="quarter" idx="15"/>
          </p:nvPr>
        </p:nvSpPr>
        <p:spPr>
          <a:xfrm>
            <a:off x="5029200" y="3200400"/>
            <a:ext cx="3810000" cy="2925763"/>
          </a:xfrm>
        </p:spPr>
        <p:txBody>
          <a:bodyPr/>
          <a:lstStyle/>
          <a:p>
            <a:r>
              <a:rPr lang="en-US" dirty="0" smtClean="0"/>
              <a:t>Hybrid and Electric Vehicle HVAC Systems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Coolant </a:t>
            </a:r>
            <a:r>
              <a:rPr lang="en-US" dirty="0" smtClean="0"/>
              <a:t>Heat Storage </a:t>
            </a:r>
            <a:r>
              <a:rPr lang="en-US" dirty="0" smtClean="0"/>
              <a:t>System (1 of 3)</a:t>
            </a:r>
            <a:endParaRPr lang="en-US" dirty="0"/>
          </a:p>
        </p:txBody>
      </p:sp>
      <p:sp>
        <p:nvSpPr>
          <p:cNvPr id="30723" name="Content Placeholder 2"/>
          <p:cNvSpPr>
            <a:spLocks noGrp="1"/>
          </p:cNvSpPr>
          <p:nvPr>
            <p:ph idx="1"/>
          </p:nvPr>
        </p:nvSpPr>
        <p:spPr/>
        <p:txBody>
          <a:bodyPr/>
          <a:lstStyle/>
          <a:p>
            <a:r>
              <a:rPr lang="en-US" smtClean="0"/>
              <a:t>The coolant heat storage tank</a:t>
            </a:r>
          </a:p>
          <a:p>
            <a:pPr lvl="1"/>
            <a:r>
              <a:rPr lang="en-US" smtClean="0"/>
              <a:t>The tank is built with an inner and outer casing, and a vacuum is formed between them.</a:t>
            </a:r>
          </a:p>
          <a:p>
            <a:r>
              <a:rPr lang="en-US" smtClean="0"/>
              <a:t>There is a standpipe that extends inside of the inner casing, so coolant must rise in order to exit the tank through the standpipe.</a:t>
            </a:r>
            <a:endParaRPr lang="en-US"/>
          </a:p>
        </p:txBody>
      </p:sp>
    </p:spTree>
    <p:extLst>
      <p:ext uri="{BB962C8B-B14F-4D97-AF65-F5344CB8AC3E}">
        <p14:creationId xmlns:p14="http://schemas.microsoft.com/office/powerpoint/2010/main" val="24740362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Coolant </a:t>
            </a:r>
            <a:r>
              <a:rPr lang="en-US" dirty="0" smtClean="0"/>
              <a:t>Heat Storage </a:t>
            </a:r>
            <a:r>
              <a:rPr lang="en-US" dirty="0" smtClean="0"/>
              <a:t>System (2 of 3)</a:t>
            </a:r>
            <a:endParaRPr lang="en-US" dirty="0"/>
          </a:p>
        </p:txBody>
      </p:sp>
      <p:sp>
        <p:nvSpPr>
          <p:cNvPr id="31747" name="Content Placeholder 2"/>
          <p:cNvSpPr>
            <a:spLocks noGrp="1"/>
          </p:cNvSpPr>
          <p:nvPr>
            <p:ph idx="1"/>
          </p:nvPr>
        </p:nvSpPr>
        <p:spPr/>
        <p:txBody>
          <a:bodyPr/>
          <a:lstStyle/>
          <a:p>
            <a:r>
              <a:rPr lang="en-US" smtClean="0"/>
              <a:t>Water valve</a:t>
            </a:r>
          </a:p>
          <a:p>
            <a:pPr lvl="1"/>
            <a:r>
              <a:rPr lang="en-US" smtClean="0"/>
              <a:t>Used to direct the coolant flow between the coolant storage tank, the ICE, and the vehicle</a:t>
            </a:r>
            <a:r>
              <a:rPr lang="ja-JP" altLang="en-US" smtClean="0"/>
              <a:t>’</a:t>
            </a:r>
            <a:r>
              <a:rPr lang="en-US" smtClean="0"/>
              <a:t>s heater core.</a:t>
            </a:r>
          </a:p>
          <a:p>
            <a:pPr lvl="1"/>
            <a:r>
              <a:rPr lang="en-US" smtClean="0"/>
              <a:t>The water valve is controlled by the ECM and consists of an electric motor, drive gears, a rotary valve, and a valve position sensor.</a:t>
            </a:r>
            <a:endParaRPr lang="en-US"/>
          </a:p>
        </p:txBody>
      </p:sp>
    </p:spTree>
    <p:extLst>
      <p:ext uri="{BB962C8B-B14F-4D97-AF65-F5344CB8AC3E}">
        <p14:creationId xmlns:p14="http://schemas.microsoft.com/office/powerpoint/2010/main" val="31619385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Coolant </a:t>
            </a:r>
            <a:r>
              <a:rPr lang="en-US" dirty="0" smtClean="0"/>
              <a:t>Heat Storage </a:t>
            </a:r>
            <a:r>
              <a:rPr lang="en-US" dirty="0" smtClean="0"/>
              <a:t>System (3 of 3)</a:t>
            </a:r>
            <a:endParaRPr lang="en-US" dirty="0"/>
          </a:p>
        </p:txBody>
      </p:sp>
      <p:sp>
        <p:nvSpPr>
          <p:cNvPr id="32771" name="Content Placeholder 2"/>
          <p:cNvSpPr>
            <a:spLocks noGrp="1"/>
          </p:cNvSpPr>
          <p:nvPr>
            <p:ph idx="1"/>
          </p:nvPr>
        </p:nvSpPr>
        <p:spPr/>
        <p:txBody>
          <a:bodyPr/>
          <a:lstStyle/>
          <a:p>
            <a:r>
              <a:rPr lang="en-US" smtClean="0"/>
              <a:t>The storage tank pump is used to move coolant through the heat storage tank at times when the ICE is shut off.</a:t>
            </a:r>
            <a:endParaRPr lang="en-US"/>
          </a:p>
        </p:txBody>
      </p:sp>
    </p:spTree>
    <p:extLst>
      <p:ext uri="{BB962C8B-B14F-4D97-AF65-F5344CB8AC3E}">
        <p14:creationId xmlns:p14="http://schemas.microsoft.com/office/powerpoint/2010/main" val="3235620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12–9</a:t>
            </a:r>
            <a:r>
              <a:rPr lang="en-US" dirty="0" smtClean="0"/>
              <a:t> Toyota’s coolant heat storage system. Note that the electric storage tank pump is located behind the coolant storage tank.</a:t>
            </a:r>
            <a:endParaRPr lang="en-US" dirty="0"/>
          </a:p>
        </p:txBody>
      </p:sp>
      <p:pic>
        <p:nvPicPr>
          <p:cNvPr id="3" name="Picture 2" descr="6036912009.jpg"/>
          <p:cNvPicPr>
            <a:picLocks noChangeAspect="1"/>
          </p:cNvPicPr>
          <p:nvPr/>
        </p:nvPicPr>
        <p:blipFill>
          <a:blip r:embed="rId2" cstate="print"/>
          <a:stretch>
            <a:fillRect/>
          </a:stretch>
        </p:blipFill>
        <p:spPr>
          <a:xfrm>
            <a:off x="1691640" y="1427225"/>
            <a:ext cx="5760720" cy="49179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12–10</a:t>
            </a:r>
            <a:r>
              <a:rPr lang="en-US" dirty="0" smtClean="0"/>
              <a:t> A vacuum exists between the inner and outer casing of the coolant heat storage tank. The outlet temperature sensor and the drain plug are located in the manifold at the bottom of the tank.</a:t>
            </a:r>
            <a:endParaRPr lang="en-US" dirty="0"/>
          </a:p>
        </p:txBody>
      </p:sp>
      <p:pic>
        <p:nvPicPr>
          <p:cNvPr id="3" name="Picture 2" descr="6036912010.jpg"/>
          <p:cNvPicPr>
            <a:picLocks noChangeAspect="1"/>
          </p:cNvPicPr>
          <p:nvPr/>
        </p:nvPicPr>
        <p:blipFill>
          <a:blip r:embed="rId2" cstate="print"/>
          <a:stretch>
            <a:fillRect/>
          </a:stretch>
        </p:blipFill>
        <p:spPr>
          <a:xfrm>
            <a:off x="3078480" y="1633118"/>
            <a:ext cx="2987040" cy="4506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12–11</a:t>
            </a:r>
            <a:r>
              <a:rPr lang="en-US" dirty="0" smtClean="0"/>
              <a:t> The valve position sensor in the water valve provides feedback to the ECM concerning the position of the water valve.</a:t>
            </a:r>
            <a:endParaRPr lang="en-US" dirty="0"/>
          </a:p>
        </p:txBody>
      </p:sp>
      <p:pic>
        <p:nvPicPr>
          <p:cNvPr id="3" name="Picture 2" descr="6036912011.jpg"/>
          <p:cNvPicPr>
            <a:picLocks noChangeAspect="1"/>
          </p:cNvPicPr>
          <p:nvPr/>
        </p:nvPicPr>
        <p:blipFill>
          <a:blip r:embed="rId2" cstate="print"/>
          <a:stretch>
            <a:fillRect/>
          </a:stretch>
        </p:blipFill>
        <p:spPr>
          <a:xfrm>
            <a:off x="2468271" y="1893417"/>
            <a:ext cx="4207459" cy="398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12–12</a:t>
            </a:r>
            <a:r>
              <a:rPr lang="en-US" dirty="0" smtClean="0"/>
              <a:t> The storage tank and pump assembly as removed from underneath the vehicle. This pump is energized when coolant must be moved through the tank but the ICE is shut off.</a:t>
            </a:r>
            <a:endParaRPr lang="en-US" dirty="0"/>
          </a:p>
        </p:txBody>
      </p:sp>
      <p:pic>
        <p:nvPicPr>
          <p:cNvPr id="3" name="Picture 2" descr="6036912012.jpg"/>
          <p:cNvPicPr>
            <a:picLocks noChangeAspect="1"/>
          </p:cNvPicPr>
          <p:nvPr/>
        </p:nvPicPr>
        <p:blipFill>
          <a:blip r:embed="rId2" cstate="print"/>
          <a:stretch>
            <a:fillRect/>
          </a:stretch>
        </p:blipFill>
        <p:spPr>
          <a:xfrm>
            <a:off x="1691641" y="1719072"/>
            <a:ext cx="5760719" cy="4334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 </a:t>
            </a:r>
            <a:r>
              <a:rPr lang="en-US" dirty="0" smtClean="0"/>
              <a:t>Heating </a:t>
            </a:r>
            <a:r>
              <a:rPr lang="en-US" dirty="0" smtClean="0"/>
              <a:t>Systems (1 of 2)</a:t>
            </a:r>
            <a:endParaRPr lang="en-US" dirty="0"/>
          </a:p>
        </p:txBody>
      </p:sp>
      <p:sp>
        <p:nvSpPr>
          <p:cNvPr id="37891" name="Content Placeholder 2"/>
          <p:cNvSpPr>
            <a:spLocks noGrp="1"/>
          </p:cNvSpPr>
          <p:nvPr>
            <p:ph idx="1"/>
          </p:nvPr>
        </p:nvSpPr>
        <p:spPr/>
        <p:txBody>
          <a:bodyPr/>
          <a:lstStyle/>
          <a:p>
            <a:r>
              <a:rPr lang="en-US" smtClean="0"/>
              <a:t>The heater core is located in the passenger compartment, inside the plenum chamber (air distribution box) for the vehicle</a:t>
            </a:r>
            <a:r>
              <a:rPr lang="ja-JP" altLang="en-US" smtClean="0"/>
              <a:t>’</a:t>
            </a:r>
            <a:r>
              <a:rPr lang="en-US" smtClean="0"/>
              <a:t>s heater and air-conditioning components.</a:t>
            </a:r>
            <a:endParaRPr lang="en-US"/>
          </a:p>
        </p:txBody>
      </p:sp>
    </p:spTree>
    <p:extLst>
      <p:ext uri="{BB962C8B-B14F-4D97-AF65-F5344CB8AC3E}">
        <p14:creationId xmlns:p14="http://schemas.microsoft.com/office/powerpoint/2010/main" val="322562824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12–17</a:t>
            </a:r>
            <a:r>
              <a:rPr lang="en-US" dirty="0" smtClean="0"/>
              <a:t> The heater core is located in the plenum chamber. Air temperature in this system is controlled by the position of the air mix valve (blend door).</a:t>
            </a:r>
            <a:endParaRPr lang="en-US" dirty="0"/>
          </a:p>
        </p:txBody>
      </p:sp>
      <p:pic>
        <p:nvPicPr>
          <p:cNvPr id="3" name="Picture 2" descr="6036912017.jpg"/>
          <p:cNvPicPr>
            <a:picLocks noChangeAspect="1"/>
          </p:cNvPicPr>
          <p:nvPr/>
        </p:nvPicPr>
        <p:blipFill>
          <a:blip r:embed="rId2" cstate="print"/>
          <a:stretch>
            <a:fillRect/>
          </a:stretch>
        </p:blipFill>
        <p:spPr>
          <a:xfrm>
            <a:off x="502920" y="1902122"/>
            <a:ext cx="8138160" cy="4133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Cabin </a:t>
            </a:r>
            <a:r>
              <a:rPr lang="en-US" dirty="0" smtClean="0"/>
              <a:t>Heating </a:t>
            </a:r>
            <a:r>
              <a:rPr lang="en-US" dirty="0" smtClean="0"/>
              <a:t>Systems (2 of 2)</a:t>
            </a:r>
            <a:endParaRPr lang="en-US" dirty="0"/>
          </a:p>
        </p:txBody>
      </p:sp>
      <p:sp>
        <p:nvSpPr>
          <p:cNvPr id="39939" name="Content Placeholder 2"/>
          <p:cNvSpPr>
            <a:spLocks noGrp="1"/>
          </p:cNvSpPr>
          <p:nvPr>
            <p:ph idx="1"/>
          </p:nvPr>
        </p:nvSpPr>
        <p:spPr/>
        <p:txBody>
          <a:bodyPr/>
          <a:lstStyle/>
          <a:p>
            <a:r>
              <a:rPr lang="en-US" smtClean="0"/>
              <a:t>Air entering the plenum chamber must first pass through the A/C evaporator core, and then is directed either through or around the heater core by the blend door (air mix valve).</a:t>
            </a:r>
          </a:p>
          <a:p>
            <a:r>
              <a:rPr lang="en-US" smtClean="0"/>
              <a:t>The air is blended with any air that has bypassed it and then is sent to its destination through a series of mode doors.</a:t>
            </a:r>
            <a:endParaRPr lang="en-US"/>
          </a:p>
        </p:txBody>
      </p:sp>
    </p:spTree>
    <p:extLst>
      <p:ext uri="{BB962C8B-B14F-4D97-AF65-F5344CB8AC3E}">
        <p14:creationId xmlns:p14="http://schemas.microsoft.com/office/powerpoint/2010/main" val="30300818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12.1</a:t>
            </a:r>
            <a:r>
              <a:rPr lang="en-US" dirty="0" smtClean="0"/>
              <a:t> Prepare for the ASE Heating and Air Conditioning (A7) certification test content area </a:t>
            </a:r>
            <a:r>
              <a:rPr lang="ja-JP" altLang="en-US" dirty="0" smtClean="0"/>
              <a:t>“</a:t>
            </a:r>
            <a:r>
              <a:rPr lang="en-US" dirty="0" smtClean="0"/>
              <a:t>A</a:t>
            </a:r>
            <a:r>
              <a:rPr lang="ja-JP" altLang="en-US" dirty="0" smtClean="0"/>
              <a:t>”</a:t>
            </a:r>
            <a:r>
              <a:rPr lang="en-US" dirty="0" smtClean="0"/>
              <a:t> (A/C System Service, Diagnosis and Repair).</a:t>
            </a:r>
          </a:p>
          <a:p>
            <a:pPr marL="0" indent="0">
              <a:buNone/>
            </a:pPr>
            <a:r>
              <a:rPr lang="en-US" b="1" dirty="0" smtClean="0">
                <a:solidFill>
                  <a:srgbClr val="005A70"/>
                </a:solidFill>
              </a:rPr>
              <a:t>12.2</a:t>
            </a:r>
            <a:r>
              <a:rPr lang="en-US" dirty="0" smtClean="0"/>
              <a:t> Explain the basic operation of the air-conditioning system used in hybrid electric vehicles.</a:t>
            </a:r>
          </a:p>
          <a:p>
            <a:pPr marL="0" indent="0">
              <a:buNone/>
            </a:pPr>
            <a:r>
              <a:rPr lang="en-US" b="1" dirty="0" smtClean="0">
                <a:solidFill>
                  <a:srgbClr val="005A70"/>
                </a:solidFill>
              </a:rPr>
              <a:t>12.3 </a:t>
            </a:r>
            <a:r>
              <a:rPr lang="en-US" dirty="0" smtClean="0"/>
              <a:t>Discuss </a:t>
            </a:r>
            <a:r>
              <a:rPr lang="en-US" dirty="0"/>
              <a:t>the types of compressors used in a hybrid electric vehicle</a:t>
            </a:r>
            <a:r>
              <a:rPr lang="en-US" dirty="0" smtClean="0"/>
              <a:t>.</a:t>
            </a:r>
            <a:endParaRPr lang="en-US" dirty="0"/>
          </a:p>
        </p:txBody>
      </p:sp>
    </p:spTree>
    <p:extLst>
      <p:ext uri="{BB962C8B-B14F-4D97-AF65-F5344CB8AC3E}">
        <p14:creationId xmlns:p14="http://schemas.microsoft.com/office/powerpoint/2010/main" val="38324531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HEV Electric Motor and Control System Cooling</a:t>
            </a:r>
            <a:endParaRPr lang="en-US" dirty="0"/>
          </a:p>
        </p:txBody>
      </p:sp>
      <p:sp>
        <p:nvSpPr>
          <p:cNvPr id="40963" name="Content Placeholder 2"/>
          <p:cNvSpPr>
            <a:spLocks noGrp="1"/>
          </p:cNvSpPr>
          <p:nvPr>
            <p:ph idx="1"/>
          </p:nvPr>
        </p:nvSpPr>
        <p:spPr/>
        <p:txBody>
          <a:bodyPr/>
          <a:lstStyle/>
          <a:p>
            <a:r>
              <a:rPr lang="en-US" smtClean="0"/>
              <a:t>All hybrid electric vehicles have cooling systems for their motors and motor controls, and some utilize air cooling to remove excess heat from these components.</a:t>
            </a:r>
          </a:p>
          <a:p>
            <a:r>
              <a:rPr lang="en-US" smtClean="0"/>
              <a:t>Many hybrid electric vehicles use a liquid cooling system for their motors and motor controls.</a:t>
            </a:r>
            <a:endParaRPr lang="en-US"/>
          </a:p>
        </p:txBody>
      </p:sp>
    </p:spTree>
    <p:extLst>
      <p:ext uri="{BB962C8B-B14F-4D97-AF65-F5344CB8AC3E}">
        <p14:creationId xmlns:p14="http://schemas.microsoft.com/office/powerpoint/2010/main" val="17145719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12–21</a:t>
            </a:r>
            <a:r>
              <a:rPr lang="en-US" dirty="0" smtClean="0"/>
              <a:t> The motor and HV battery electronics on Honda hybrid vehicles are air cooled. Note the cooling fins for the modules.</a:t>
            </a:r>
            <a:endParaRPr lang="en-US" dirty="0"/>
          </a:p>
        </p:txBody>
      </p:sp>
      <p:pic>
        <p:nvPicPr>
          <p:cNvPr id="3" name="Picture 2" descr="6036912021.jpg"/>
          <p:cNvPicPr>
            <a:picLocks noChangeAspect="1"/>
          </p:cNvPicPr>
          <p:nvPr/>
        </p:nvPicPr>
        <p:blipFill>
          <a:blip r:embed="rId2" cstate="print"/>
          <a:stretch>
            <a:fillRect/>
          </a:stretch>
        </p:blipFill>
        <p:spPr>
          <a:xfrm>
            <a:off x="1691641" y="1719072"/>
            <a:ext cx="5760719" cy="4334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Procedures (1 of 2)</a:t>
            </a:r>
            <a:endParaRPr lang="en-US" dirty="0"/>
          </a:p>
        </p:txBody>
      </p:sp>
      <p:sp>
        <p:nvSpPr>
          <p:cNvPr id="4" name="Content Placeholder 3"/>
          <p:cNvSpPr>
            <a:spLocks noGrp="1"/>
          </p:cNvSpPr>
          <p:nvPr>
            <p:ph idx="1"/>
          </p:nvPr>
        </p:nvSpPr>
        <p:spPr/>
        <p:txBody>
          <a:bodyPr/>
          <a:lstStyle/>
          <a:p>
            <a:r>
              <a:rPr lang="en-US" dirty="0" smtClean="0"/>
              <a:t>If </a:t>
            </a:r>
            <a:r>
              <a:rPr lang="en-US" dirty="0"/>
              <a:t>recovering the refrigerant, use a hybrid-specific </a:t>
            </a:r>
            <a:r>
              <a:rPr lang="en-US" dirty="0" smtClean="0"/>
              <a:t>refrigerant recovery</a:t>
            </a:r>
            <a:r>
              <a:rPr lang="en-US" dirty="0"/>
              <a:t>, recycling, and recharge (RRR) machine.</a:t>
            </a:r>
          </a:p>
          <a:p>
            <a:r>
              <a:rPr lang="en-US" dirty="0" smtClean="0"/>
              <a:t>If </a:t>
            </a:r>
            <a:r>
              <a:rPr lang="en-US" dirty="0"/>
              <a:t>removing a compressor that is powered by high </a:t>
            </a:r>
            <a:r>
              <a:rPr lang="en-US" dirty="0" smtClean="0"/>
              <a:t>voltage and </a:t>
            </a:r>
            <a:r>
              <a:rPr lang="en-US" dirty="0"/>
              <a:t>has orange cables running to it, disable the HV </a:t>
            </a:r>
            <a:r>
              <a:rPr lang="en-US" dirty="0" smtClean="0"/>
              <a:t>system by </a:t>
            </a:r>
            <a:r>
              <a:rPr lang="en-US" dirty="0"/>
              <a:t>removing the high-voltage disconnect (service) </a:t>
            </a:r>
            <a:r>
              <a:rPr lang="en-US" dirty="0" smtClean="0"/>
              <a:t>plug before </a:t>
            </a:r>
            <a:r>
              <a:rPr lang="en-US" dirty="0"/>
              <a:t>work is begun</a:t>
            </a:r>
            <a:r>
              <a:rPr lang="en-US" dirty="0" smtClean="0"/>
              <a:t>.</a:t>
            </a:r>
            <a:endParaRPr lang="en-US" dirty="0"/>
          </a:p>
        </p:txBody>
      </p:sp>
    </p:spTree>
    <p:extLst>
      <p:ext uri="{BB962C8B-B14F-4D97-AF65-F5344CB8AC3E}">
        <p14:creationId xmlns:p14="http://schemas.microsoft.com/office/powerpoint/2010/main" val="358236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Procedures </a:t>
            </a:r>
            <a:r>
              <a:rPr lang="en-US" dirty="0" smtClean="0"/>
              <a:t>(2 </a:t>
            </a:r>
            <a:r>
              <a:rPr lang="en-US" dirty="0"/>
              <a:t>of 2)</a:t>
            </a:r>
          </a:p>
        </p:txBody>
      </p:sp>
      <p:sp>
        <p:nvSpPr>
          <p:cNvPr id="3" name="Content Placeholder 2"/>
          <p:cNvSpPr>
            <a:spLocks noGrp="1"/>
          </p:cNvSpPr>
          <p:nvPr>
            <p:ph idx="1"/>
          </p:nvPr>
        </p:nvSpPr>
        <p:spPr/>
        <p:txBody>
          <a:bodyPr/>
          <a:lstStyle/>
          <a:p>
            <a:r>
              <a:rPr lang="en-US" dirty="0"/>
              <a:t>Always follow the vehicle specific service procedures. </a:t>
            </a:r>
            <a:endParaRPr lang="en-US" b="1" dirty="0"/>
          </a:p>
          <a:p>
            <a:r>
              <a:rPr lang="en-US" dirty="0"/>
              <a:t>Read, understand, and follow all safety notices and precautions</a:t>
            </a:r>
            <a:r>
              <a:rPr lang="en-US" dirty="0" smtClean="0"/>
              <a:t>.</a:t>
            </a:r>
            <a:endParaRPr lang="en-US" dirty="0"/>
          </a:p>
        </p:txBody>
      </p:sp>
    </p:spTree>
    <p:extLst>
      <p:ext uri="{BB962C8B-B14F-4D97-AF65-F5344CB8AC3E}">
        <p14:creationId xmlns:p14="http://schemas.microsoft.com/office/powerpoint/2010/main" val="220914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of 2)</a:t>
            </a:r>
            <a:endParaRPr lang="en-US" dirty="0"/>
          </a:p>
        </p:txBody>
      </p:sp>
      <p:sp>
        <p:nvSpPr>
          <p:cNvPr id="43011" name="Content Placeholder 2"/>
          <p:cNvSpPr>
            <a:spLocks noGrp="1"/>
          </p:cNvSpPr>
          <p:nvPr>
            <p:ph idx="1"/>
          </p:nvPr>
        </p:nvSpPr>
        <p:spPr/>
        <p:txBody>
          <a:bodyPr/>
          <a:lstStyle/>
          <a:p>
            <a:r>
              <a:rPr lang="en-US" smtClean="0"/>
              <a:t>The purpose of the ICE cooling system is to bring the ICE up to optimum temperature as quickly as possible and to maintain that temperature under all operating conditions.</a:t>
            </a:r>
          </a:p>
          <a:p>
            <a:r>
              <a:rPr lang="en-US" smtClean="0"/>
              <a:t>The coolant heat storage system is used to limit vehicle emissions during cold starts.</a:t>
            </a:r>
            <a:endParaRPr lang="en-US"/>
          </a:p>
        </p:txBody>
      </p:sp>
    </p:spTree>
    <p:extLst>
      <p:ext uri="{BB962C8B-B14F-4D97-AF65-F5344CB8AC3E}">
        <p14:creationId xmlns:p14="http://schemas.microsoft.com/office/powerpoint/2010/main" val="25982646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of 2)</a:t>
            </a:r>
            <a:endParaRPr lang="en-US" dirty="0"/>
          </a:p>
        </p:txBody>
      </p:sp>
      <p:sp>
        <p:nvSpPr>
          <p:cNvPr id="44035" name="Content Placeholder 2"/>
          <p:cNvSpPr>
            <a:spLocks noGrp="1"/>
          </p:cNvSpPr>
          <p:nvPr>
            <p:ph idx="1"/>
          </p:nvPr>
        </p:nvSpPr>
        <p:spPr/>
        <p:txBody>
          <a:bodyPr/>
          <a:lstStyle/>
          <a:p>
            <a:r>
              <a:rPr lang="en-US" dirty="0" smtClean="0"/>
              <a:t>Some HEVs use A/C compressors with electric drive or a combination belt-electric drive mechanism.</a:t>
            </a:r>
          </a:p>
          <a:p>
            <a:r>
              <a:rPr lang="en-US" dirty="0" smtClean="0"/>
              <a:t>Most hybrid electric vehicle manufacturers specify that the same coolant used in the vehicle</a:t>
            </a:r>
            <a:r>
              <a:rPr lang="ja-JP" altLang="en-US" dirty="0" smtClean="0"/>
              <a:t>’</a:t>
            </a:r>
            <a:r>
              <a:rPr lang="en-US" dirty="0" smtClean="0"/>
              <a:t>s ICE (engine) be used for cooling the motors and electronics.</a:t>
            </a:r>
            <a:endParaRPr lang="en-US" dirty="0"/>
          </a:p>
        </p:txBody>
      </p:sp>
    </p:spTree>
    <p:extLst>
      <p:ext uri="{BB962C8B-B14F-4D97-AF65-F5344CB8AC3E}">
        <p14:creationId xmlns:p14="http://schemas.microsoft.com/office/powerpoint/2010/main" val="36152353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12.4</a:t>
            </a:r>
            <a:r>
              <a:rPr lang="en-US" dirty="0" smtClean="0"/>
              <a:t> Explain the components and modes of operation of a coolant heat storage system.</a:t>
            </a:r>
          </a:p>
          <a:p>
            <a:pPr marL="0" indent="0">
              <a:buNone/>
            </a:pPr>
            <a:r>
              <a:rPr lang="en-US" b="1" dirty="0" smtClean="0">
                <a:solidFill>
                  <a:srgbClr val="005A70"/>
                </a:solidFill>
              </a:rPr>
              <a:t>12.5</a:t>
            </a:r>
            <a:r>
              <a:rPr lang="en-US" dirty="0" smtClean="0"/>
              <a:t> Describe </a:t>
            </a:r>
            <a:r>
              <a:rPr lang="en-US" dirty="0"/>
              <a:t>the parts and operation of cabin heating systems.</a:t>
            </a:r>
          </a:p>
          <a:p>
            <a:pPr marL="0" indent="0">
              <a:buNone/>
            </a:pPr>
            <a:r>
              <a:rPr lang="en-US" b="1" dirty="0" smtClean="0">
                <a:solidFill>
                  <a:srgbClr val="005A70"/>
                </a:solidFill>
              </a:rPr>
              <a:t>12.6</a:t>
            </a:r>
            <a:r>
              <a:rPr lang="en-US" dirty="0" smtClean="0"/>
              <a:t> Explain </a:t>
            </a:r>
            <a:r>
              <a:rPr lang="en-US" dirty="0"/>
              <a:t>the effect of heat on the electrical/ electronic systems of a hybrid electric vehicle</a:t>
            </a:r>
            <a:r>
              <a:rPr lang="en-US" dirty="0" smtClean="0"/>
              <a:t>.</a:t>
            </a:r>
            <a:endParaRPr lang="en-US" dirty="0"/>
          </a:p>
        </p:txBody>
      </p:sp>
    </p:spTree>
    <p:extLst>
      <p:ext uri="{BB962C8B-B14F-4D97-AF65-F5344CB8AC3E}">
        <p14:creationId xmlns:p14="http://schemas.microsoft.com/office/powerpoint/2010/main" val="6459942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Vehicle Air-Conditioning Systems (1 of 3)</a:t>
            </a:r>
            <a:endParaRPr lang="en-US" dirty="0"/>
          </a:p>
        </p:txBody>
      </p:sp>
      <p:sp>
        <p:nvSpPr>
          <p:cNvPr id="26627" name="Content Placeholder 2"/>
          <p:cNvSpPr>
            <a:spLocks noGrp="1"/>
          </p:cNvSpPr>
          <p:nvPr>
            <p:ph idx="1"/>
          </p:nvPr>
        </p:nvSpPr>
        <p:spPr/>
        <p:txBody>
          <a:bodyPr/>
          <a:lstStyle/>
          <a:p>
            <a:r>
              <a:rPr lang="en-US" smtClean="0"/>
              <a:t>The fundamental purpose of any air-conditioning system is to absorb heat in one location and then dissipate (move) that heat to another location. </a:t>
            </a:r>
          </a:p>
          <a:p>
            <a:r>
              <a:rPr lang="en-US" smtClean="0"/>
              <a:t>Control of the air-conditioning system is the operation of the compressor, as well as the airflow across the evaporator and condenser.</a:t>
            </a:r>
            <a:endParaRPr lang="en-US"/>
          </a:p>
        </p:txBody>
      </p:sp>
    </p:spTree>
    <p:extLst>
      <p:ext uri="{BB962C8B-B14F-4D97-AF65-F5344CB8AC3E}">
        <p14:creationId xmlns:p14="http://schemas.microsoft.com/office/powerpoint/2010/main" val="16626259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Vehicle Air-Conditioning </a:t>
            </a:r>
            <a:r>
              <a:rPr lang="en-US" dirty="0" smtClean="0"/>
              <a:t>Systems (2 of 3)</a:t>
            </a:r>
            <a:endParaRPr lang="en-US" dirty="0"/>
          </a:p>
        </p:txBody>
      </p:sp>
      <p:sp>
        <p:nvSpPr>
          <p:cNvPr id="27651" name="Content Placeholder 2"/>
          <p:cNvSpPr>
            <a:spLocks noGrp="1"/>
          </p:cNvSpPr>
          <p:nvPr>
            <p:ph idx="1"/>
          </p:nvPr>
        </p:nvSpPr>
        <p:spPr/>
        <p:txBody>
          <a:bodyPr/>
          <a:lstStyle/>
          <a:p>
            <a:r>
              <a:rPr lang="en-US" smtClean="0"/>
              <a:t>Belt-driven by the internal combustion engine (ICE) accessory drive. </a:t>
            </a:r>
          </a:p>
          <a:p>
            <a:r>
              <a:rPr lang="en-US" smtClean="0"/>
              <a:t>Dual compressor where a large section of it is driven by the internal combustion engine and another smaller section driven by a high-voltage electric motor to provide cooling during idle/stop (start/stop) operation.</a:t>
            </a:r>
            <a:endParaRPr lang="en-US"/>
          </a:p>
        </p:txBody>
      </p:sp>
    </p:spTree>
    <p:extLst>
      <p:ext uri="{BB962C8B-B14F-4D97-AF65-F5344CB8AC3E}">
        <p14:creationId xmlns:p14="http://schemas.microsoft.com/office/powerpoint/2010/main" val="66753144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Vehicle Air-Conditioning </a:t>
            </a:r>
            <a:r>
              <a:rPr lang="en-US" dirty="0" smtClean="0"/>
              <a:t>Systems (3 of 3)</a:t>
            </a:r>
            <a:endParaRPr lang="en-US" dirty="0"/>
          </a:p>
        </p:txBody>
      </p:sp>
      <p:sp>
        <p:nvSpPr>
          <p:cNvPr id="29699" name="Content Placeholder 2"/>
          <p:cNvSpPr>
            <a:spLocks noGrp="1"/>
          </p:cNvSpPr>
          <p:nvPr>
            <p:ph idx="1"/>
          </p:nvPr>
        </p:nvSpPr>
        <p:spPr/>
        <p:txBody>
          <a:bodyPr/>
          <a:lstStyle/>
          <a:p>
            <a:r>
              <a:rPr lang="en-US" smtClean="0"/>
              <a:t>Electric-motor powered compressor used in all electric vehicles and many hybrid electric vehicles.</a:t>
            </a:r>
            <a:endParaRPr lang="en-US"/>
          </a:p>
        </p:txBody>
      </p:sp>
    </p:spTree>
    <p:extLst>
      <p:ext uri="{BB962C8B-B14F-4D97-AF65-F5344CB8AC3E}">
        <p14:creationId xmlns:p14="http://schemas.microsoft.com/office/powerpoint/2010/main" val="28933900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12–1</a:t>
            </a:r>
            <a:r>
              <a:rPr lang="en-US" dirty="0" smtClean="0"/>
              <a:t> The A/C compressor clutch allows the compressor to engage and disengage as necessary while the ICE continues to run.</a:t>
            </a:r>
            <a:endParaRPr lang="en-US" dirty="0"/>
          </a:p>
        </p:txBody>
      </p:sp>
      <p:pic>
        <p:nvPicPr>
          <p:cNvPr id="3" name="Picture 2" descr="6036912001.jpg"/>
          <p:cNvPicPr>
            <a:picLocks noChangeAspect="1"/>
          </p:cNvPicPr>
          <p:nvPr/>
        </p:nvPicPr>
        <p:blipFill>
          <a:blip r:embed="rId2" cstate="print"/>
          <a:stretch>
            <a:fillRect/>
          </a:stretch>
        </p:blipFill>
        <p:spPr>
          <a:xfrm>
            <a:off x="2634691" y="1620316"/>
            <a:ext cx="3874618" cy="4531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Electric Vehicle Compressors</a:t>
            </a:r>
            <a:endParaRPr lang="en-US" dirty="0"/>
          </a:p>
        </p:txBody>
      </p:sp>
      <p:sp>
        <p:nvSpPr>
          <p:cNvPr id="4" name="Content Placeholder 3"/>
          <p:cNvSpPr>
            <a:spLocks noGrp="1"/>
          </p:cNvSpPr>
          <p:nvPr>
            <p:ph idx="1"/>
          </p:nvPr>
        </p:nvSpPr>
        <p:spPr/>
        <p:txBody>
          <a:bodyPr/>
          <a:lstStyle/>
          <a:p>
            <a:r>
              <a:rPr lang="en-US" dirty="0" smtClean="0"/>
              <a:t>What is the difference between the following compressors?</a:t>
            </a:r>
          </a:p>
          <a:p>
            <a:pPr lvl="1"/>
            <a:r>
              <a:rPr lang="en-US" dirty="0" smtClean="0"/>
              <a:t>Conventional compressors</a:t>
            </a:r>
          </a:p>
          <a:p>
            <a:pPr lvl="1"/>
            <a:r>
              <a:rPr lang="en-US" dirty="0" smtClean="0"/>
              <a:t>Dual compressors</a:t>
            </a:r>
          </a:p>
          <a:p>
            <a:pPr lvl="1"/>
            <a:r>
              <a:rPr lang="en-US" dirty="0" smtClean="0"/>
              <a:t>Electric compressors</a:t>
            </a:r>
          </a:p>
          <a:p>
            <a:r>
              <a:rPr lang="en-US" dirty="0" smtClean="0"/>
              <a:t>Refrigerant oil</a:t>
            </a:r>
          </a:p>
        </p:txBody>
      </p:sp>
    </p:spTree>
    <p:extLst>
      <p:ext uri="{BB962C8B-B14F-4D97-AF65-F5344CB8AC3E}">
        <p14:creationId xmlns:p14="http://schemas.microsoft.com/office/powerpoint/2010/main" val="56209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12–4</a:t>
            </a:r>
            <a:r>
              <a:rPr lang="en-US" dirty="0" smtClean="0"/>
              <a:t> Basic components of a scroll compressor. Note the “pockets” of refrigerant that occupy the spaces labeled with red arrows.</a:t>
            </a:r>
            <a:endParaRPr lang="en-US" dirty="0"/>
          </a:p>
        </p:txBody>
      </p:sp>
      <p:pic>
        <p:nvPicPr>
          <p:cNvPr id="3" name="Picture 2" descr="6036912004.jpg"/>
          <p:cNvPicPr>
            <a:picLocks noChangeAspect="1"/>
          </p:cNvPicPr>
          <p:nvPr/>
        </p:nvPicPr>
        <p:blipFill>
          <a:blip r:embed="rId2" cstate="print"/>
          <a:stretch>
            <a:fillRect/>
          </a:stretch>
        </p:blipFill>
        <p:spPr>
          <a:xfrm>
            <a:off x="2097634" y="1944015"/>
            <a:ext cx="4948733" cy="3884371"/>
          </a:xfrm>
          <a:prstGeom prst="rect">
            <a:avLst/>
          </a:prstGeom>
        </p:spPr>
      </p:pic>
    </p:spTree>
    <p:extLst>
      <p:ext uri="{BB962C8B-B14F-4D97-AF65-F5344CB8AC3E}">
        <p14:creationId xmlns:p14="http://schemas.microsoft.com/office/powerpoint/2010/main" val="9276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4275</TotalTime>
  <Words>849</Words>
  <Application>Microsoft Macintosh PowerPoint</Application>
  <PresentationFormat>On-screen Show (4:3)</PresentationFormat>
  <Paragraphs>64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508 Lecture</vt:lpstr>
      <vt:lpstr>Automotive Heating And Air Conditioning</vt:lpstr>
      <vt:lpstr>Learning Objectives (1 of 2)</vt:lpstr>
      <vt:lpstr>Learning Objectives (2 of 2)</vt:lpstr>
      <vt:lpstr>Hybrid Vehicle Air-Conditioning Systems (1 of 3)</vt:lpstr>
      <vt:lpstr>Hybrid Vehicle Air-Conditioning Systems (2 of 3)</vt:lpstr>
      <vt:lpstr>Hybrid Vehicle Air-Conditioning Systems (3 of 3)</vt:lpstr>
      <vt:lpstr>FIGURE 12–1 The A/C compressor clutch allows the compressor to engage and disengage as necessary while the ICE continues to run.</vt:lpstr>
      <vt:lpstr>Hybrid Electric Vehicle Compressors</vt:lpstr>
      <vt:lpstr>FIGURE 12–4 Basic components of a scroll compressor. Note the “pockets” of refrigerant that occupy the spaces labeled with red arrows.</vt:lpstr>
      <vt:lpstr>Coolant Heat Storage System (1 of 3)</vt:lpstr>
      <vt:lpstr>Coolant Heat Storage System (2 of 3)</vt:lpstr>
      <vt:lpstr>Coolant Heat Storage System (3 of 3)</vt:lpstr>
      <vt:lpstr>FIGURE 12–9 Toyota’s coolant heat storage system. Note that the electric storage tank pump is located behind the coolant storage tank.</vt:lpstr>
      <vt:lpstr>FIGURE 12–10 A vacuum exists between the inner and outer casing of the coolant heat storage tank. The outlet temperature sensor and the drain plug are located in the manifold at the bottom of the tank.</vt:lpstr>
      <vt:lpstr>FIGURE 12–11 The valve position sensor in the water valve provides feedback to the ECM concerning the position of the water valve.</vt:lpstr>
      <vt:lpstr>FIGURE 12–12 The storage tank and pump assembly as removed from underneath the vehicle. This pump is energized when coolant must be moved through the tank but the ICE is shut off.</vt:lpstr>
      <vt:lpstr>Cabin Heating Systems (1 of 2)</vt:lpstr>
      <vt:lpstr>FIGURE 12–17 The heater core is located in the plenum chamber. Air temperature in this system is controlled by the position of the air mix valve (blend door).</vt:lpstr>
      <vt:lpstr>Cabin Heating Systems (2 of 2)</vt:lpstr>
      <vt:lpstr>HEV Electric Motor and Control System Cooling</vt:lpstr>
      <vt:lpstr>FIGURE 12–21 The motor and HV battery electronics on Honda hybrid vehicles are air cooled. Note the cooling fins for the modules.</vt:lpstr>
      <vt:lpstr>Service Procedures (1 of 2)</vt:lpstr>
      <vt:lpstr>Service Procedures (2 of 2)</vt:lpstr>
      <vt:lpstr>Summary (1 of 2)</vt:lpstr>
      <vt:lpstr>Summary (2 of 2)</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Hybrid and Electric Vehicle HVAC Systems</dc:title>
  <dc:subject>Automotive Heating And Air Conditioning</dc:subject>
  <dc:creator>James D. Halderman</dc:creator>
  <cp:keywords>Automotive</cp:keywords>
  <cp:lastModifiedBy>Melissa O'Connor</cp:lastModifiedBy>
  <cp:revision>210</cp:revision>
  <dcterms:created xsi:type="dcterms:W3CDTF">2014-07-14T20:04:21Z</dcterms:created>
  <dcterms:modified xsi:type="dcterms:W3CDTF">2017-01-17T16:45:53Z</dcterms:modified>
</cp:coreProperties>
</file>