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76" r:id="rId2"/>
    <p:sldId id="403" r:id="rId3"/>
    <p:sldId id="404" r:id="rId4"/>
    <p:sldId id="405" r:id="rId5"/>
    <p:sldId id="406" r:id="rId6"/>
    <p:sldId id="425" r:id="rId7"/>
    <p:sldId id="424" r:id="rId8"/>
    <p:sldId id="407" r:id="rId9"/>
    <p:sldId id="408" r:id="rId10"/>
    <p:sldId id="409" r:id="rId11"/>
    <p:sldId id="410" r:id="rId12"/>
    <p:sldId id="411" r:id="rId13"/>
    <p:sldId id="380" r:id="rId14"/>
    <p:sldId id="413" r:id="rId15"/>
    <p:sldId id="414" r:id="rId16"/>
    <p:sldId id="415" r:id="rId17"/>
    <p:sldId id="426" r:id="rId18"/>
    <p:sldId id="416" r:id="rId19"/>
    <p:sldId id="417" r:id="rId20"/>
    <p:sldId id="383" r:id="rId21"/>
    <p:sldId id="419" r:id="rId22"/>
    <p:sldId id="420" r:id="rId23"/>
    <p:sldId id="384" r:id="rId24"/>
    <p:sldId id="423"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8" autoAdjust="0"/>
    <p:restoredTop sz="83248" autoAdjust="0"/>
  </p:normalViewPr>
  <p:slideViewPr>
    <p:cSldViewPr>
      <p:cViewPr varScale="1">
        <p:scale>
          <a:sx n="89" d="100"/>
          <a:sy n="89" d="100"/>
        </p:scale>
        <p:origin x="-496" y="-96"/>
      </p:cViewPr>
      <p:guideLst>
        <p:guide orient="horz" pos="2160"/>
        <p:guide pos="2880"/>
      </p:guideLst>
    </p:cSldViewPr>
  </p:slideViewPr>
  <p:outlineViewPr>
    <p:cViewPr>
      <p:scale>
        <a:sx n="33" d="100"/>
        <a:sy n="33" d="100"/>
      </p:scale>
      <p:origin x="0" y="4704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9</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Heating System Operation and Diagnosis</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Heater Diagnosis </a:t>
            </a:r>
            <a:r>
              <a:rPr lang="en-US" dirty="0" smtClean="0"/>
              <a:t>(3 </a:t>
            </a:r>
            <a:r>
              <a:rPr lang="en-US" dirty="0"/>
              <a:t>of 5)</a:t>
            </a:r>
          </a:p>
        </p:txBody>
      </p:sp>
      <p:sp>
        <p:nvSpPr>
          <p:cNvPr id="29699" name="Content Placeholder 2"/>
          <p:cNvSpPr>
            <a:spLocks noGrp="1"/>
          </p:cNvSpPr>
          <p:nvPr>
            <p:ph idx="1"/>
          </p:nvPr>
        </p:nvSpPr>
        <p:spPr/>
        <p:txBody>
          <a:bodyPr/>
          <a:lstStyle/>
          <a:p>
            <a:r>
              <a:rPr lang="en-US" dirty="0" smtClean="0"/>
              <a:t>Scan Tool Diagnosis</a:t>
            </a:r>
          </a:p>
          <a:p>
            <a:pPr lvl="1"/>
            <a:r>
              <a:rPr lang="en-US" dirty="0" smtClean="0"/>
              <a:t>Use a scan tool and check for any stored or pending diagnostic trouble codes, especially those that pertain to the HVAC controls.</a:t>
            </a:r>
            <a:endParaRPr lang="en-US" dirty="0"/>
          </a:p>
        </p:txBody>
      </p:sp>
    </p:spTree>
    <p:extLst>
      <p:ext uri="{BB962C8B-B14F-4D97-AF65-F5344CB8AC3E}">
        <p14:creationId xmlns:p14="http://schemas.microsoft.com/office/powerpoint/2010/main" val="31676013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Heater Diagnosis </a:t>
            </a:r>
            <a:r>
              <a:rPr lang="en-US" dirty="0" smtClean="0"/>
              <a:t>(4 </a:t>
            </a:r>
            <a:r>
              <a:rPr lang="en-US" dirty="0"/>
              <a:t>of 5)</a:t>
            </a:r>
          </a:p>
        </p:txBody>
      </p:sp>
      <p:sp>
        <p:nvSpPr>
          <p:cNvPr id="30723" name="Content Placeholder 2"/>
          <p:cNvSpPr>
            <a:spLocks noGrp="1"/>
          </p:cNvSpPr>
          <p:nvPr>
            <p:ph idx="1"/>
          </p:nvPr>
        </p:nvSpPr>
        <p:spPr/>
        <p:txBody>
          <a:bodyPr/>
          <a:lstStyle/>
          <a:p>
            <a:r>
              <a:rPr lang="en-US" dirty="0" smtClean="0"/>
              <a:t>Scan Tool Diagnosis</a:t>
            </a:r>
          </a:p>
          <a:p>
            <a:pPr lvl="1"/>
            <a:r>
              <a:rPr lang="en-US" dirty="0" smtClean="0"/>
              <a:t>Check that the coolant temperature as measured by the engine coolant temperature (ECT) sensor is correct, usually 180°F to 200°F (82°C to 93°C). Check service information for the specified coolant temperature for the vehicle being checked.</a:t>
            </a:r>
            <a:endParaRPr lang="en-US" dirty="0"/>
          </a:p>
        </p:txBody>
      </p:sp>
    </p:spTree>
    <p:extLst>
      <p:ext uri="{BB962C8B-B14F-4D97-AF65-F5344CB8AC3E}">
        <p14:creationId xmlns:p14="http://schemas.microsoft.com/office/powerpoint/2010/main" val="21736371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Heater Diagnosis </a:t>
            </a:r>
            <a:r>
              <a:rPr lang="en-US" dirty="0" smtClean="0"/>
              <a:t>(5 </a:t>
            </a:r>
            <a:r>
              <a:rPr lang="en-US" dirty="0"/>
              <a:t>of 5)</a:t>
            </a:r>
          </a:p>
        </p:txBody>
      </p:sp>
      <p:sp>
        <p:nvSpPr>
          <p:cNvPr id="31747" name="Content Placeholder 2"/>
          <p:cNvSpPr>
            <a:spLocks noGrp="1"/>
          </p:cNvSpPr>
          <p:nvPr>
            <p:ph idx="1"/>
          </p:nvPr>
        </p:nvSpPr>
        <p:spPr/>
        <p:txBody>
          <a:bodyPr/>
          <a:lstStyle/>
          <a:p>
            <a:r>
              <a:rPr lang="en-US" dirty="0" smtClean="0"/>
              <a:t>Scan Tool Diagnosis</a:t>
            </a:r>
          </a:p>
          <a:p>
            <a:pPr lvl="1"/>
            <a:r>
              <a:rPr lang="en-US" dirty="0" smtClean="0"/>
              <a:t>Perform a bidirectional control of the blend door and blower motor speed, if possible, to confirm that these are operating correctly.</a:t>
            </a:r>
            <a:endParaRPr lang="en-US" dirty="0"/>
          </a:p>
        </p:txBody>
      </p:sp>
    </p:spTree>
    <p:extLst>
      <p:ext uri="{BB962C8B-B14F-4D97-AF65-F5344CB8AC3E}">
        <p14:creationId xmlns:p14="http://schemas.microsoft.com/office/powerpoint/2010/main" val="23820449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9–4</a:t>
            </a:r>
            <a:r>
              <a:rPr lang="en-US" dirty="0" smtClean="0"/>
              <a:t> A special wrench being used to remove the tension from the accessory drive belt so it can be removed.</a:t>
            </a:r>
            <a:endParaRPr lang="en-US" dirty="0"/>
          </a:p>
        </p:txBody>
      </p:sp>
      <p:pic>
        <p:nvPicPr>
          <p:cNvPr id="3" name="Picture 2" descr="6036909004.jpg"/>
          <p:cNvPicPr>
            <a:picLocks noChangeAspect="1"/>
          </p:cNvPicPr>
          <p:nvPr/>
        </p:nvPicPr>
        <p:blipFill>
          <a:blip r:embed="rId2" cstate="print"/>
          <a:stretch>
            <a:fillRect/>
          </a:stretch>
        </p:blipFill>
        <p:spPr>
          <a:xfrm>
            <a:off x="1691641" y="1730044"/>
            <a:ext cx="5760719" cy="4312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Electrically Heated Seats (1 of 3)</a:t>
            </a:r>
            <a:endParaRPr lang="en-US" dirty="0"/>
          </a:p>
        </p:txBody>
      </p:sp>
      <p:sp>
        <p:nvSpPr>
          <p:cNvPr id="33795" name="Content Placeholder 2"/>
          <p:cNvSpPr>
            <a:spLocks noGrp="1"/>
          </p:cNvSpPr>
          <p:nvPr>
            <p:ph idx="1"/>
          </p:nvPr>
        </p:nvSpPr>
        <p:spPr/>
        <p:txBody>
          <a:bodyPr/>
          <a:lstStyle/>
          <a:p>
            <a:r>
              <a:rPr lang="en-US" dirty="0" smtClean="0"/>
              <a:t>Heated seats use electric heating elements in the seat bottom, as well as in the seat back in many vehicles. </a:t>
            </a:r>
          </a:p>
          <a:p>
            <a:r>
              <a:rPr lang="en-US" dirty="0" smtClean="0"/>
              <a:t>The heating element is designed to warm the seat and/or back of the seat to about 100°F (37°C) or close to normal body temperature (98.6°F).</a:t>
            </a:r>
            <a:endParaRPr lang="en-US" dirty="0"/>
          </a:p>
        </p:txBody>
      </p:sp>
    </p:spTree>
    <p:extLst>
      <p:ext uri="{BB962C8B-B14F-4D97-AF65-F5344CB8AC3E}">
        <p14:creationId xmlns:p14="http://schemas.microsoft.com/office/powerpoint/2010/main" val="26502051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Electrically Heated Seats (2 of 3)</a:t>
            </a:r>
            <a:endParaRPr lang="en-US" dirty="0"/>
          </a:p>
        </p:txBody>
      </p:sp>
      <p:sp>
        <p:nvSpPr>
          <p:cNvPr id="34819" name="Content Placeholder 2"/>
          <p:cNvSpPr>
            <a:spLocks noGrp="1"/>
          </p:cNvSpPr>
          <p:nvPr>
            <p:ph idx="1"/>
          </p:nvPr>
        </p:nvSpPr>
        <p:spPr/>
        <p:txBody>
          <a:bodyPr/>
          <a:lstStyle/>
          <a:p>
            <a:r>
              <a:rPr lang="en-US" dirty="0" smtClean="0"/>
              <a:t>A temperature sensor in the seat cushion is used to regulate the temperature. </a:t>
            </a:r>
          </a:p>
          <a:p>
            <a:r>
              <a:rPr lang="en-US" dirty="0" smtClean="0"/>
              <a:t>The sensor is a variable resistor that changes with temperature and is used as an input signal to a heated seat control module. </a:t>
            </a:r>
            <a:endParaRPr lang="en-US" dirty="0"/>
          </a:p>
        </p:txBody>
      </p:sp>
    </p:spTree>
    <p:extLst>
      <p:ext uri="{BB962C8B-B14F-4D97-AF65-F5344CB8AC3E}">
        <p14:creationId xmlns:p14="http://schemas.microsoft.com/office/powerpoint/2010/main" val="21879906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Electrically Heated Seats (3 of 3)</a:t>
            </a:r>
            <a:endParaRPr lang="en-US" dirty="0"/>
          </a:p>
        </p:txBody>
      </p:sp>
      <p:sp>
        <p:nvSpPr>
          <p:cNvPr id="35843" name="Content Placeholder 2"/>
          <p:cNvSpPr>
            <a:spLocks noGrp="1"/>
          </p:cNvSpPr>
          <p:nvPr>
            <p:ph idx="1"/>
          </p:nvPr>
        </p:nvSpPr>
        <p:spPr/>
        <p:txBody>
          <a:bodyPr/>
          <a:lstStyle/>
          <a:p>
            <a:r>
              <a:rPr lang="en-US" dirty="0" smtClean="0"/>
              <a:t>The heated seat module uses the seat temperature input, as well as the input from the high–low (or variable) temperature control, to turn the current on or off to the heating element in the seat. </a:t>
            </a:r>
          </a:p>
          <a:p>
            <a:r>
              <a:rPr lang="en-US" dirty="0" smtClean="0"/>
              <a:t>Some vehicles are equipped with heated seats in both the rear and the front.</a:t>
            </a:r>
            <a:endParaRPr lang="en-US" dirty="0"/>
          </a:p>
        </p:txBody>
      </p:sp>
    </p:spTree>
    <p:extLst>
      <p:ext uri="{BB962C8B-B14F-4D97-AF65-F5344CB8AC3E}">
        <p14:creationId xmlns:p14="http://schemas.microsoft.com/office/powerpoint/2010/main" val="13759638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9–6</a:t>
            </a:r>
            <a:r>
              <a:rPr lang="en-US" sz="2000" dirty="0" smtClean="0"/>
              <a:t> The heating element of a heated seat is a replaceable part, but service requires that the upholstery be removed. The yellow part is the seat foam material and the entire white cover is the replaceable heating element. This is then covered by the seat material.</a:t>
            </a:r>
            <a:endParaRPr lang="en-US" sz="2000" dirty="0"/>
          </a:p>
        </p:txBody>
      </p:sp>
      <p:pic>
        <p:nvPicPr>
          <p:cNvPr id="3" name="Picture 2" descr="6036909006.jpg"/>
          <p:cNvPicPr>
            <a:picLocks noChangeAspect="1"/>
          </p:cNvPicPr>
          <p:nvPr/>
        </p:nvPicPr>
        <p:blipFill>
          <a:blip r:embed="rId2" cstate="print"/>
          <a:stretch>
            <a:fillRect/>
          </a:stretch>
        </p:blipFill>
        <p:spPr>
          <a:xfrm>
            <a:off x="1823314" y="1828800"/>
            <a:ext cx="5497373" cy="4114800"/>
          </a:xfrm>
          <a:prstGeom prst="rect">
            <a:avLst/>
          </a:prstGeom>
        </p:spPr>
      </p:pic>
    </p:spTree>
    <p:extLst>
      <p:ext uri="{BB962C8B-B14F-4D97-AF65-F5344CB8AC3E}">
        <p14:creationId xmlns:p14="http://schemas.microsoft.com/office/powerpoint/2010/main" val="236459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Heated and Cooled Seats (1 of 2)</a:t>
            </a:r>
            <a:endParaRPr lang="en-US" dirty="0"/>
          </a:p>
        </p:txBody>
      </p:sp>
      <p:sp>
        <p:nvSpPr>
          <p:cNvPr id="36867" name="Content Placeholder 2"/>
          <p:cNvSpPr>
            <a:spLocks noGrp="1"/>
          </p:cNvSpPr>
          <p:nvPr>
            <p:ph idx="1"/>
          </p:nvPr>
        </p:nvSpPr>
        <p:spPr/>
        <p:txBody>
          <a:bodyPr/>
          <a:lstStyle/>
          <a:p>
            <a:r>
              <a:rPr lang="en-US" dirty="0" smtClean="0"/>
              <a:t>Most electrically heated and cooled seats use a thermoelectric device (TED) located under the seat cushion and seat back.</a:t>
            </a:r>
          </a:p>
          <a:p>
            <a:r>
              <a:rPr lang="en-US" dirty="0" smtClean="0"/>
              <a:t>The thermoelectric device uses the Peltier effect.</a:t>
            </a:r>
          </a:p>
          <a:p>
            <a:r>
              <a:rPr lang="en-US" dirty="0" smtClean="0"/>
              <a:t>Most vehicles equipped with heated and cooled seats use two modules per seat.</a:t>
            </a:r>
            <a:endParaRPr lang="en-US" dirty="0"/>
          </a:p>
        </p:txBody>
      </p:sp>
    </p:spTree>
    <p:extLst>
      <p:ext uri="{BB962C8B-B14F-4D97-AF65-F5344CB8AC3E}">
        <p14:creationId xmlns:p14="http://schemas.microsoft.com/office/powerpoint/2010/main" val="37763003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Heated and Cooled Seats (2 of 2)</a:t>
            </a:r>
            <a:endParaRPr lang="en-US" dirty="0"/>
          </a:p>
        </p:txBody>
      </p:sp>
      <p:sp>
        <p:nvSpPr>
          <p:cNvPr id="37891" name="Content Placeholder 2"/>
          <p:cNvSpPr>
            <a:spLocks noGrp="1"/>
          </p:cNvSpPr>
          <p:nvPr>
            <p:ph idx="1"/>
          </p:nvPr>
        </p:nvSpPr>
        <p:spPr/>
        <p:txBody>
          <a:bodyPr/>
          <a:lstStyle/>
          <a:p>
            <a:r>
              <a:rPr lang="en-US" dirty="0" smtClean="0"/>
              <a:t>Each thermoelectric device has a temperature sensor, called a thermistor. </a:t>
            </a:r>
          </a:p>
          <a:p>
            <a:r>
              <a:rPr lang="en-US" dirty="0" smtClean="0"/>
              <a:t>The control module uses sensors to determine the temperature of the fins in the thermoelectric device so the controller can maintain the set temperature.</a:t>
            </a:r>
            <a:endParaRPr lang="en-US" dirty="0"/>
          </a:p>
        </p:txBody>
      </p:sp>
    </p:spTree>
    <p:extLst>
      <p:ext uri="{BB962C8B-B14F-4D97-AF65-F5344CB8AC3E}">
        <p14:creationId xmlns:p14="http://schemas.microsoft.com/office/powerpoint/2010/main" val="33532831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9.1</a:t>
            </a:r>
            <a:r>
              <a:rPr lang="en-US" dirty="0" smtClean="0"/>
              <a:t> Prepare </a:t>
            </a:r>
            <a:r>
              <a:rPr lang="en-US" dirty="0" smtClean="0"/>
              <a:t>for the ASE Heating and Air Conditioning (A7) certification test content area </a:t>
            </a:r>
            <a:r>
              <a:rPr lang="ja-JP" altLang="en-US" dirty="0" smtClean="0"/>
              <a:t>“</a:t>
            </a:r>
            <a:r>
              <a:rPr lang="en-US" dirty="0" smtClean="0"/>
              <a:t>C</a:t>
            </a:r>
            <a:r>
              <a:rPr lang="ja-JP" altLang="en-US" dirty="0" smtClean="0"/>
              <a:t>”</a:t>
            </a:r>
            <a:r>
              <a:rPr lang="en-US" dirty="0" smtClean="0"/>
              <a:t> (Heating and Engine Cooling Systems Diagnosis and Repair).</a:t>
            </a:r>
          </a:p>
          <a:p>
            <a:pPr marL="0" indent="0">
              <a:buNone/>
            </a:pPr>
            <a:r>
              <a:rPr lang="en-US" b="1" dirty="0" smtClean="0">
                <a:solidFill>
                  <a:srgbClr val="005A70"/>
                </a:solidFill>
              </a:rPr>
              <a:t>9.2</a:t>
            </a:r>
            <a:r>
              <a:rPr lang="en-US" dirty="0" smtClean="0"/>
              <a:t> Discuss </a:t>
            </a:r>
            <a:r>
              <a:rPr lang="en-US" dirty="0" smtClean="0"/>
              <a:t>the operation of heating systems.</a:t>
            </a:r>
          </a:p>
          <a:p>
            <a:pPr marL="0" indent="0">
              <a:buNone/>
            </a:pPr>
            <a:r>
              <a:rPr lang="en-US" b="1" dirty="0" smtClean="0">
                <a:solidFill>
                  <a:srgbClr val="005A70"/>
                </a:solidFill>
              </a:rPr>
              <a:t>9.3</a:t>
            </a:r>
            <a:r>
              <a:rPr lang="en-US" dirty="0" smtClean="0"/>
              <a:t> </a:t>
            </a:r>
            <a:r>
              <a:rPr lang="en-US" dirty="0" smtClean="0"/>
              <a:t>Discuss </a:t>
            </a:r>
            <a:r>
              <a:rPr lang="en-US" dirty="0" smtClean="0"/>
              <a:t>the diagnosis of heating systems.</a:t>
            </a:r>
            <a:endParaRPr lang="en-US" dirty="0"/>
          </a:p>
        </p:txBody>
      </p:sp>
    </p:spTree>
    <p:extLst>
      <p:ext uri="{BB962C8B-B14F-4D97-AF65-F5344CB8AC3E}">
        <p14:creationId xmlns:p14="http://schemas.microsoft.com/office/powerpoint/2010/main" val="13221536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9–7</a:t>
            </a:r>
            <a:r>
              <a:rPr lang="en-US" dirty="0" smtClean="0"/>
              <a:t> A Peltier effect device is capable of heating or cooling, depending on the polarity of the applied current.</a:t>
            </a:r>
            <a:endParaRPr lang="en-US" dirty="0"/>
          </a:p>
        </p:txBody>
      </p:sp>
      <p:pic>
        <p:nvPicPr>
          <p:cNvPr id="3" name="Picture 2" descr="6036909007.jpg"/>
          <p:cNvPicPr>
            <a:picLocks noChangeAspect="1"/>
          </p:cNvPicPr>
          <p:nvPr/>
        </p:nvPicPr>
        <p:blipFill>
          <a:blip r:embed="rId2" cstate="print"/>
          <a:stretch>
            <a:fillRect/>
          </a:stretch>
        </p:blipFill>
        <p:spPr>
          <a:xfrm>
            <a:off x="3090673" y="2289657"/>
            <a:ext cx="2962655" cy="3193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Heated Steering Wheel (1 of 2)</a:t>
            </a:r>
            <a:endParaRPr lang="en-US" dirty="0"/>
          </a:p>
        </p:txBody>
      </p:sp>
      <p:sp>
        <p:nvSpPr>
          <p:cNvPr id="39939" name="Content Placeholder 2"/>
          <p:cNvSpPr>
            <a:spLocks noGrp="1"/>
          </p:cNvSpPr>
          <p:nvPr>
            <p:ph idx="1"/>
          </p:nvPr>
        </p:nvSpPr>
        <p:spPr/>
        <p:txBody>
          <a:bodyPr/>
          <a:lstStyle/>
          <a:p>
            <a:r>
              <a:rPr lang="en-US" dirty="0" smtClean="0"/>
              <a:t>A signal is sent to the control module and electrical current flows through the heating element in the rim of the steering wheel.</a:t>
            </a:r>
          </a:p>
          <a:p>
            <a:r>
              <a:rPr lang="en-US" dirty="0" smtClean="0"/>
              <a:t>The system remains on until the ignition switch is turned off or the driver turns off the control switch. </a:t>
            </a:r>
            <a:endParaRPr lang="en-US" dirty="0"/>
          </a:p>
        </p:txBody>
      </p:sp>
    </p:spTree>
    <p:extLst>
      <p:ext uri="{BB962C8B-B14F-4D97-AF65-F5344CB8AC3E}">
        <p14:creationId xmlns:p14="http://schemas.microsoft.com/office/powerpoint/2010/main" val="24665239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Heated Steering Wheel (2 of 2)</a:t>
            </a:r>
            <a:endParaRPr lang="en-US" dirty="0"/>
          </a:p>
        </p:txBody>
      </p:sp>
      <p:sp>
        <p:nvSpPr>
          <p:cNvPr id="40963" name="Content Placeholder 2"/>
          <p:cNvSpPr>
            <a:spLocks noGrp="1"/>
          </p:cNvSpPr>
          <p:nvPr>
            <p:ph idx="1"/>
          </p:nvPr>
        </p:nvSpPr>
        <p:spPr/>
        <p:txBody>
          <a:bodyPr/>
          <a:lstStyle/>
          <a:p>
            <a:r>
              <a:rPr lang="en-US" dirty="0" smtClean="0"/>
              <a:t>The temperature of the steering wheel is usually calibrated to stay at about 90°F (32°C), and it requires three to four minutes to reach that temperature depending on the outside temperature.</a:t>
            </a:r>
            <a:endParaRPr lang="en-US" dirty="0"/>
          </a:p>
        </p:txBody>
      </p:sp>
    </p:spTree>
    <p:extLst>
      <p:ext uri="{BB962C8B-B14F-4D97-AF65-F5344CB8AC3E}">
        <p14:creationId xmlns:p14="http://schemas.microsoft.com/office/powerpoint/2010/main" val="9893203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9–8</a:t>
            </a:r>
            <a:r>
              <a:rPr lang="en-US" dirty="0" smtClean="0"/>
              <a:t> The heated steering wheel is controlled by a switch on the steering wheel in this vehicle.</a:t>
            </a:r>
            <a:endParaRPr lang="en-US" dirty="0"/>
          </a:p>
        </p:txBody>
      </p:sp>
      <p:pic>
        <p:nvPicPr>
          <p:cNvPr id="3" name="Picture 2" descr="6036909008.jpg"/>
          <p:cNvPicPr>
            <a:picLocks noChangeAspect="1"/>
          </p:cNvPicPr>
          <p:nvPr/>
        </p:nvPicPr>
        <p:blipFill>
          <a:blip r:embed="rId2" cstate="print"/>
          <a:stretch>
            <a:fillRect/>
          </a:stretch>
        </p:blipFill>
        <p:spPr>
          <a:xfrm>
            <a:off x="1828800" y="1828800"/>
            <a:ext cx="5486400"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4035" name="Content Placeholder 2"/>
          <p:cNvSpPr>
            <a:spLocks noGrp="1"/>
          </p:cNvSpPr>
          <p:nvPr>
            <p:ph idx="1"/>
          </p:nvPr>
        </p:nvSpPr>
        <p:spPr/>
        <p:txBody>
          <a:bodyPr/>
          <a:lstStyle/>
          <a:p>
            <a:r>
              <a:rPr lang="en-US" dirty="0"/>
              <a:t>The heater core resembles a small radiator, and it is connected to the engine by a pair of hoses.</a:t>
            </a:r>
          </a:p>
          <a:p>
            <a:r>
              <a:rPr lang="en-US" dirty="0" smtClean="0"/>
              <a:t>Heated seats can use either a resistance type heater located under the seat covering or a thermoelectric (TE) device.</a:t>
            </a:r>
          </a:p>
          <a:p>
            <a:r>
              <a:rPr lang="en-US" dirty="0" smtClean="0"/>
              <a:t>Heater diagnosis includes verifying the problem, visual inspections and scan tool usage.</a:t>
            </a:r>
            <a:endParaRPr lang="en-US" dirty="0"/>
          </a:p>
        </p:txBody>
      </p:sp>
    </p:spTree>
    <p:extLst>
      <p:ext uri="{BB962C8B-B14F-4D97-AF65-F5344CB8AC3E}">
        <p14:creationId xmlns:p14="http://schemas.microsoft.com/office/powerpoint/2010/main" val="20808795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diagnosis of a lack of heat from the heater started by checking the temperature of the heater hoses. The return hose was colder than the inlet hose.</a:t>
            </a:r>
            <a:endParaRPr lang="en-US" dirty="0"/>
          </a:p>
        </p:txBody>
      </p:sp>
      <p:pic>
        <p:nvPicPr>
          <p:cNvPr id="3" name="Picture 2" descr="6036909009.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test strip was used to check the coolant pH and freezing point. The coolant did not look fresh, but the test strip results were normal.</a:t>
            </a:r>
            <a:endParaRPr lang="en-US" dirty="0"/>
          </a:p>
        </p:txBody>
      </p:sp>
      <p:pic>
        <p:nvPicPr>
          <p:cNvPr id="3" name="Picture 2" descr="6036909010.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refractometer test confirmed that the freezing protection was –32°F (–36°C).</a:t>
            </a:r>
            <a:endParaRPr lang="en-US" dirty="0"/>
          </a:p>
        </p:txBody>
      </p:sp>
      <p:pic>
        <p:nvPicPr>
          <p:cNvPr id="3" name="Picture 2" descr="6036909011.jpg"/>
          <p:cNvPicPr>
            <a:picLocks noChangeAspect="1"/>
          </p:cNvPicPr>
          <p:nvPr/>
        </p:nvPicPr>
        <p:blipFill>
          <a:blip r:embed="rId2" cstate="print"/>
          <a:stretch>
            <a:fillRect/>
          </a:stretch>
        </p:blipFill>
        <p:spPr>
          <a:xfrm>
            <a:off x="2048256" y="2026311"/>
            <a:ext cx="5047488" cy="3719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The heater core was flushed and the coolant flow through the hoses seemed to be normal.</a:t>
            </a:r>
            <a:endParaRPr lang="en-US" dirty="0"/>
          </a:p>
        </p:txBody>
      </p:sp>
      <p:pic>
        <p:nvPicPr>
          <p:cNvPr id="3" name="Picture 2" descr="6036909012.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heater core had to be removed and this required that the dash assembly be removed. Starting to remove the dash components to get access to the heater core.</a:t>
            </a:r>
            <a:endParaRPr lang="en-US" dirty="0"/>
          </a:p>
        </p:txBody>
      </p:sp>
      <p:pic>
        <p:nvPicPr>
          <p:cNvPr id="3" name="Picture 2" descr="6036909013.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9.4 </a:t>
            </a:r>
            <a:r>
              <a:rPr lang="en-US" dirty="0" smtClean="0"/>
              <a:t>Explain </a:t>
            </a:r>
            <a:r>
              <a:rPr lang="en-US" dirty="0" smtClean="0"/>
              <a:t>the operation of electrically heated seats.</a:t>
            </a:r>
          </a:p>
          <a:p>
            <a:pPr marL="0" indent="0">
              <a:buNone/>
            </a:pPr>
            <a:r>
              <a:rPr lang="en-US" b="1" dirty="0" smtClean="0">
                <a:solidFill>
                  <a:srgbClr val="005A70"/>
                </a:solidFill>
              </a:rPr>
              <a:t>9.5</a:t>
            </a:r>
            <a:r>
              <a:rPr lang="en-US" dirty="0" smtClean="0"/>
              <a:t> Explain </a:t>
            </a:r>
            <a:r>
              <a:rPr lang="en-US" dirty="0" smtClean="0"/>
              <a:t>the operation of heated and cooled seats.</a:t>
            </a:r>
          </a:p>
          <a:p>
            <a:pPr marL="0" indent="0">
              <a:buNone/>
            </a:pPr>
            <a:r>
              <a:rPr lang="en-US" b="1" dirty="0" smtClean="0">
                <a:solidFill>
                  <a:srgbClr val="005A70"/>
                </a:solidFill>
              </a:rPr>
              <a:t>9.6</a:t>
            </a:r>
            <a:r>
              <a:rPr lang="en-US" dirty="0" smtClean="0"/>
              <a:t> Explain </a:t>
            </a:r>
            <a:r>
              <a:rPr lang="en-US" dirty="0" smtClean="0"/>
              <a:t>the operation of heated steering wheel.</a:t>
            </a:r>
            <a:endParaRPr lang="en-US" dirty="0"/>
          </a:p>
        </p:txBody>
      </p:sp>
    </p:spTree>
    <p:extLst>
      <p:ext uri="{BB962C8B-B14F-4D97-AF65-F5344CB8AC3E}">
        <p14:creationId xmlns:p14="http://schemas.microsoft.com/office/powerpoint/2010/main" val="26748494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fasteners used to retain the dash to the bulkhead being removed.</a:t>
            </a:r>
            <a:endParaRPr lang="en-US" dirty="0"/>
          </a:p>
        </p:txBody>
      </p:sp>
      <p:pic>
        <p:nvPicPr>
          <p:cNvPr id="3" name="Picture 2" descr="6036909014.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The A/C system was evacuated because it was necessary to remove HVAC module which contained the evaporator.</a:t>
            </a:r>
            <a:endParaRPr lang="en-US" dirty="0"/>
          </a:p>
        </p:txBody>
      </p:sp>
      <p:pic>
        <p:nvPicPr>
          <p:cNvPr id="3" name="Picture 2" descr="6036909015.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The dash was pulled back and the heater core became visible.</a:t>
            </a:r>
            <a:endParaRPr lang="en-US" dirty="0"/>
          </a:p>
        </p:txBody>
      </p:sp>
      <p:pic>
        <p:nvPicPr>
          <p:cNvPr id="3" name="Picture 2" descr="6036909016.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The vacuum connection for the HVAC vacuum actuators</a:t>
            </a:r>
            <a:br>
              <a:rPr lang="en-US" dirty="0" smtClean="0"/>
            </a:br>
            <a:r>
              <a:rPr lang="en-US" dirty="0" smtClean="0"/>
              <a:t>was disconnected from under the hood.</a:t>
            </a:r>
            <a:endParaRPr lang="en-US" dirty="0"/>
          </a:p>
        </p:txBody>
      </p:sp>
      <p:pic>
        <p:nvPicPr>
          <p:cNvPr id="3" name="Picture 2" descr="6036909017.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The AC hose connections to the evaporator were removed.</a:t>
            </a:r>
            <a:endParaRPr lang="en-US" dirty="0"/>
          </a:p>
        </p:txBody>
      </p:sp>
      <p:pic>
        <p:nvPicPr>
          <p:cNvPr id="3" name="Picture 2" descr="6036909018.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The heater core being removed from inside the vehicle.</a:t>
            </a:r>
            <a:endParaRPr lang="en-US" dirty="0"/>
          </a:p>
        </p:txBody>
      </p:sp>
      <p:pic>
        <p:nvPicPr>
          <p:cNvPr id="3" name="Picture 2" descr="6036909019.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The heater core was removed from the inside of the vehicle and connected to the heater hoses and then the engine was started. The heater core felt hot across the entire surface.</a:t>
            </a:r>
            <a:endParaRPr lang="en-US" dirty="0"/>
          </a:p>
        </p:txBody>
      </p:sp>
      <p:pic>
        <p:nvPicPr>
          <p:cNvPr id="3" name="Picture 2" descr="6036909020.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However, when an infrared temperature gun was used, the temperature measured about 20 degrees different depending on where it was measured.</a:t>
            </a:r>
            <a:endParaRPr lang="en-US" dirty="0"/>
          </a:p>
        </p:txBody>
      </p:sp>
      <p:pic>
        <p:nvPicPr>
          <p:cNvPr id="3" name="Picture 2" descr="6036909021.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The evaporator had signs that it was leaking as indicted by the oil seen on the surface. It was replaced at the same time as the heater core.</a:t>
            </a:r>
            <a:endParaRPr lang="en-US" dirty="0"/>
          </a:p>
        </p:txBody>
      </p:sp>
      <p:pic>
        <p:nvPicPr>
          <p:cNvPr id="3" name="Picture 2" descr="6036909022.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The replacement heater core was made of aluminum instead of brass like the original but it fit correctly.</a:t>
            </a:r>
            <a:endParaRPr lang="en-US" dirty="0"/>
          </a:p>
        </p:txBody>
      </p:sp>
      <p:pic>
        <p:nvPicPr>
          <p:cNvPr id="3" name="Picture 2" descr="6036909023.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Systems (1 of 2)</a:t>
            </a:r>
            <a:endParaRPr lang="en-US" dirty="0"/>
          </a:p>
        </p:txBody>
      </p:sp>
      <p:sp>
        <p:nvSpPr>
          <p:cNvPr id="25603" name="Content Placeholder 2"/>
          <p:cNvSpPr>
            <a:spLocks noGrp="1"/>
          </p:cNvSpPr>
          <p:nvPr>
            <p:ph idx="1"/>
          </p:nvPr>
        </p:nvSpPr>
        <p:spPr/>
        <p:txBody>
          <a:bodyPr/>
          <a:lstStyle/>
          <a:p>
            <a:r>
              <a:rPr lang="en-US" dirty="0" smtClean="0"/>
              <a:t>The inlet hose to the heater core connects to an outlet fitting near the engine thermostat, or an area of the engine with the hottest coolant. </a:t>
            </a:r>
          </a:p>
          <a:p>
            <a:r>
              <a:rPr lang="en-US" dirty="0" smtClean="0"/>
              <a:t>The outlet hose from the heater core is connected near the inlet of the water pump, which is the area with the lowest coolant pressure. </a:t>
            </a:r>
            <a:endParaRPr lang="en-US" dirty="0"/>
          </a:p>
        </p:txBody>
      </p:sp>
    </p:spTree>
    <p:extLst>
      <p:ext uri="{BB962C8B-B14F-4D97-AF65-F5344CB8AC3E}">
        <p14:creationId xmlns:p14="http://schemas.microsoft.com/office/powerpoint/2010/main" val="22529244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Fresh coolant was added to a coolant exchange machine. Conventional green (IAT) coolant was used because it had been converted to this coolant during a previous service.</a:t>
            </a:r>
            <a:endParaRPr lang="en-US" dirty="0"/>
          </a:p>
        </p:txBody>
      </p:sp>
      <p:pic>
        <p:nvPicPr>
          <p:cNvPr id="3" name="Picture 2" descr="6036909024.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The coolant was replaced using the exchange machine, which also purged any air from the system. The heater worked great and was very hot and the vehicle owner was pleased.</a:t>
            </a:r>
            <a:endParaRPr lang="en-US" dirty="0"/>
          </a:p>
        </p:txBody>
      </p:sp>
      <p:pic>
        <p:nvPicPr>
          <p:cNvPr id="3" name="Picture 2" descr="6036909025.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The end cap was removed from the old heater core and connected to a water hose. Only about half of the tubes were flowing water indicating that this heater core did require replacement.</a:t>
            </a:r>
            <a:endParaRPr lang="en-US" dirty="0"/>
          </a:p>
        </p:txBody>
      </p:sp>
      <p:pic>
        <p:nvPicPr>
          <p:cNvPr id="3" name="Picture 2" descr="6036909026.jpg"/>
          <p:cNvPicPr>
            <a:picLocks noChangeAspect="1"/>
          </p:cNvPicPr>
          <p:nvPr/>
        </p:nvPicPr>
        <p:blipFill>
          <a:blip r:embed="rId2" cstate="print"/>
          <a:stretch>
            <a:fillRect/>
          </a:stretch>
        </p:blipFill>
        <p:spPr>
          <a:xfrm>
            <a:off x="2048256" y="1993391"/>
            <a:ext cx="5047488" cy="3785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Systems (2 of 2)</a:t>
            </a:r>
            <a:endParaRPr lang="en-US" dirty="0"/>
          </a:p>
        </p:txBody>
      </p:sp>
      <p:sp>
        <p:nvSpPr>
          <p:cNvPr id="26627" name="Content Placeholder 2"/>
          <p:cNvSpPr>
            <a:spLocks noGrp="1"/>
          </p:cNvSpPr>
          <p:nvPr>
            <p:ph idx="1"/>
          </p:nvPr>
        </p:nvSpPr>
        <p:spPr/>
        <p:txBody>
          <a:bodyPr/>
          <a:lstStyle/>
          <a:p>
            <a:r>
              <a:rPr lang="en-US" dirty="0" smtClean="0"/>
              <a:t>When the engine runs, coolant flows through the engine</a:t>
            </a:r>
            <a:r>
              <a:rPr lang="ja-JP" altLang="en-US" smtClean="0"/>
              <a:t>’</a:t>
            </a:r>
            <a:r>
              <a:rPr lang="en-US" dirty="0" smtClean="0"/>
              <a:t>s water jackets, past the thermostat, and through the heater core. </a:t>
            </a:r>
          </a:p>
          <a:p>
            <a:r>
              <a:rPr lang="en-US" dirty="0" smtClean="0"/>
              <a:t>The heated coolant warms the heater core and the air passing through it.</a:t>
            </a:r>
            <a:endParaRPr lang="en-US" dirty="0"/>
          </a:p>
        </p:txBody>
      </p:sp>
    </p:spTree>
    <p:extLst>
      <p:ext uri="{BB962C8B-B14F-4D97-AF65-F5344CB8AC3E}">
        <p14:creationId xmlns:p14="http://schemas.microsoft.com/office/powerpoint/2010/main" val="38350452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a:t>
            </a:r>
            <a:r>
              <a:rPr lang="en-US" dirty="0" smtClean="0"/>
              <a:t> The main parts of a vehicle’s heating system are the heater core, blower, heater hoses, and, in some cases, a heater control valve.</a:t>
            </a:r>
            <a:endParaRPr lang="en-US" dirty="0"/>
          </a:p>
        </p:txBody>
      </p:sp>
      <p:pic>
        <p:nvPicPr>
          <p:cNvPr id="3" name="Picture 2" descr="6036909001.jpg"/>
          <p:cNvPicPr>
            <a:picLocks noChangeAspect="1"/>
          </p:cNvPicPr>
          <p:nvPr/>
        </p:nvPicPr>
        <p:blipFill>
          <a:blip r:embed="rId2" cstate="print"/>
          <a:stretch>
            <a:fillRect/>
          </a:stretch>
        </p:blipFill>
        <p:spPr>
          <a:xfrm>
            <a:off x="2084832" y="1589227"/>
            <a:ext cx="4974336" cy="4593946"/>
          </a:xfrm>
          <a:prstGeom prst="rect">
            <a:avLst/>
          </a:prstGeom>
        </p:spPr>
      </p:pic>
    </p:spTree>
    <p:extLst>
      <p:ext uri="{BB962C8B-B14F-4D97-AF65-F5344CB8AC3E}">
        <p14:creationId xmlns:p14="http://schemas.microsoft.com/office/powerpoint/2010/main" val="88155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Heating Systems</a:t>
            </a:r>
            <a:endParaRPr lang="en-US" dirty="0"/>
          </a:p>
        </p:txBody>
      </p:sp>
      <p:sp>
        <p:nvSpPr>
          <p:cNvPr id="3" name="Content Placeholder 2"/>
          <p:cNvSpPr>
            <a:spLocks noGrp="1"/>
          </p:cNvSpPr>
          <p:nvPr>
            <p:ph idx="1"/>
          </p:nvPr>
        </p:nvSpPr>
        <p:spPr/>
        <p:txBody>
          <a:bodyPr/>
          <a:lstStyle/>
          <a:p>
            <a:r>
              <a:rPr lang="en-US" dirty="0"/>
              <a:t>Larger vehicles with rear A/C systems include a heater in the </a:t>
            </a:r>
            <a:r>
              <a:rPr lang="en-US" dirty="0" smtClean="0"/>
              <a:t>rear unit.</a:t>
            </a:r>
          </a:p>
          <a:p>
            <a:pPr lvl="1"/>
            <a:r>
              <a:rPr lang="en-US" dirty="0"/>
              <a:t>These rear units include a heater core and </a:t>
            </a:r>
            <a:r>
              <a:rPr lang="en-US" dirty="0" smtClean="0"/>
              <a:t>temperature-blend door.</a:t>
            </a:r>
          </a:p>
          <a:p>
            <a:pPr lvl="1"/>
            <a:r>
              <a:rPr lang="en-US" dirty="0" smtClean="0"/>
              <a:t>Heater hoses</a:t>
            </a:r>
            <a:endParaRPr lang="en-US" dirty="0"/>
          </a:p>
        </p:txBody>
      </p:sp>
    </p:spTree>
    <p:extLst>
      <p:ext uri="{BB962C8B-B14F-4D97-AF65-F5344CB8AC3E}">
        <p14:creationId xmlns:p14="http://schemas.microsoft.com/office/powerpoint/2010/main" val="339625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Heater Diagnosis (1 of 5)</a:t>
            </a:r>
            <a:endParaRPr lang="en-US" dirty="0"/>
          </a:p>
        </p:txBody>
      </p:sp>
      <p:sp>
        <p:nvSpPr>
          <p:cNvPr id="27651" name="Content Placeholder 2"/>
          <p:cNvSpPr>
            <a:spLocks noGrp="1"/>
          </p:cNvSpPr>
          <p:nvPr>
            <p:ph idx="1"/>
          </p:nvPr>
        </p:nvSpPr>
        <p:spPr/>
        <p:txBody>
          <a:bodyPr/>
          <a:lstStyle/>
          <a:p>
            <a:r>
              <a:rPr lang="en-US" dirty="0" smtClean="0"/>
              <a:t>Visual Inspection</a:t>
            </a:r>
          </a:p>
          <a:p>
            <a:pPr lvl="1"/>
            <a:r>
              <a:rPr lang="en-US" dirty="0" smtClean="0"/>
              <a:t>Coolant level and condition</a:t>
            </a:r>
          </a:p>
          <a:p>
            <a:pPr lvl="1"/>
            <a:r>
              <a:rPr lang="en-US" dirty="0" smtClean="0"/>
              <a:t>Water pump drive belt condition and proper tension</a:t>
            </a:r>
          </a:p>
          <a:p>
            <a:pPr lvl="2"/>
            <a:r>
              <a:rPr lang="en-US" dirty="0" smtClean="0"/>
              <a:t>Belt tension gauge</a:t>
            </a:r>
          </a:p>
          <a:p>
            <a:pPr lvl="2"/>
            <a:r>
              <a:rPr lang="en-US" dirty="0" smtClean="0"/>
              <a:t>Marks on the tensioner</a:t>
            </a:r>
          </a:p>
          <a:p>
            <a:pPr lvl="2"/>
            <a:r>
              <a:rPr lang="en-US" dirty="0" smtClean="0"/>
              <a:t>Torque wrench reading</a:t>
            </a:r>
          </a:p>
          <a:p>
            <a:pPr lvl="2"/>
            <a:r>
              <a:rPr lang="en-US" dirty="0" smtClean="0"/>
              <a:t>Deflection</a:t>
            </a:r>
            <a:endParaRPr lang="en-US" dirty="0"/>
          </a:p>
        </p:txBody>
      </p:sp>
    </p:spTree>
    <p:extLst>
      <p:ext uri="{BB962C8B-B14F-4D97-AF65-F5344CB8AC3E}">
        <p14:creationId xmlns:p14="http://schemas.microsoft.com/office/powerpoint/2010/main" val="40865524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Heater Diagnosis </a:t>
            </a:r>
            <a:r>
              <a:rPr lang="en-US" dirty="0" smtClean="0"/>
              <a:t>(2 </a:t>
            </a:r>
            <a:r>
              <a:rPr lang="en-US" dirty="0"/>
              <a:t>of 5)</a:t>
            </a:r>
          </a:p>
        </p:txBody>
      </p:sp>
      <p:sp>
        <p:nvSpPr>
          <p:cNvPr id="28675" name="Content Placeholder 2"/>
          <p:cNvSpPr>
            <a:spLocks noGrp="1"/>
          </p:cNvSpPr>
          <p:nvPr>
            <p:ph idx="1"/>
          </p:nvPr>
        </p:nvSpPr>
        <p:spPr/>
        <p:txBody>
          <a:bodyPr/>
          <a:lstStyle/>
          <a:p>
            <a:r>
              <a:rPr lang="en-US" dirty="0" smtClean="0"/>
              <a:t>To check a radiator or condenser for possible clogged or restricted areas</a:t>
            </a:r>
          </a:p>
          <a:p>
            <a:pPr lvl="1"/>
            <a:r>
              <a:rPr lang="en-US" dirty="0" smtClean="0"/>
              <a:t>Check the temperature of the heater hoses</a:t>
            </a:r>
          </a:p>
          <a:p>
            <a:pPr lvl="1"/>
            <a:r>
              <a:rPr lang="en-US" dirty="0" smtClean="0"/>
              <a:t>Check for proper airflow across the heater core</a:t>
            </a:r>
          </a:p>
          <a:p>
            <a:pPr lvl="1"/>
            <a:r>
              <a:rPr lang="en-US" dirty="0" smtClean="0"/>
              <a:t>Pressure test the cooling system</a:t>
            </a:r>
            <a:endParaRPr lang="en-US" dirty="0"/>
          </a:p>
        </p:txBody>
      </p:sp>
    </p:spTree>
    <p:extLst>
      <p:ext uri="{BB962C8B-B14F-4D97-AF65-F5344CB8AC3E}">
        <p14:creationId xmlns:p14="http://schemas.microsoft.com/office/powerpoint/2010/main" val="13491589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4333</TotalTime>
  <Words>1321</Words>
  <Application>Microsoft Macintosh PowerPoint</Application>
  <PresentationFormat>On-screen Show (4:3)</PresentationFormat>
  <Paragraphs>92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508 Lecture</vt:lpstr>
      <vt:lpstr>Automotive Heating And Air Conditioning</vt:lpstr>
      <vt:lpstr>Learning Objectives (1 of 2)</vt:lpstr>
      <vt:lpstr>Learning Objectives (2 of 2)</vt:lpstr>
      <vt:lpstr>Heating Systems (1 of 2)</vt:lpstr>
      <vt:lpstr>Heating Systems (2 of 2)</vt:lpstr>
      <vt:lpstr>FIGURE 9–1 The main parts of a vehicle’s heating system are the heater core, blower, heater hoses, and, in some cases, a heater control valve.</vt:lpstr>
      <vt:lpstr>Dual Heating Systems</vt:lpstr>
      <vt:lpstr>Heater Diagnosis (1 of 5)</vt:lpstr>
      <vt:lpstr>Heater Diagnosis (2 of 5)</vt:lpstr>
      <vt:lpstr>Heater Diagnosis (3 of 5)</vt:lpstr>
      <vt:lpstr>Heater Diagnosis (4 of 5)</vt:lpstr>
      <vt:lpstr>Heater Diagnosis (5 of 5)</vt:lpstr>
      <vt:lpstr>FIGURE 9–4 A special wrench being used to remove the tension from the accessory drive belt so it can be removed.</vt:lpstr>
      <vt:lpstr>Electrically Heated Seats (1 of 3)</vt:lpstr>
      <vt:lpstr>Electrically Heated Seats (2 of 3)</vt:lpstr>
      <vt:lpstr>Electrically Heated Seats (3 of 3)</vt:lpstr>
      <vt:lpstr>FIGURE 9–6 The heating element of a heated seat is a replaceable part, but service requires that the upholstery be removed. The yellow part is the seat foam material and the entire white cover is the replaceable heating element. This is then covered by the seat material.</vt:lpstr>
      <vt:lpstr>Heated and Cooled Seats (1 of 2)</vt:lpstr>
      <vt:lpstr>Heated and Cooled Seats (2 of 2)</vt:lpstr>
      <vt:lpstr>FIGURE 9–7 A Peltier effect device is capable of heating or cooling, depending on the polarity of the applied current.</vt:lpstr>
      <vt:lpstr>Heated Steering Wheel (1 of 2)</vt:lpstr>
      <vt:lpstr>Heated Steering Wheel (2 of 2)</vt:lpstr>
      <vt:lpstr>FIGURE 9–8 The heated steering wheel is controlled by a switch on the steering wheel in this vehicle.</vt:lpstr>
      <vt:lpstr>Summary</vt:lpstr>
      <vt:lpstr>1 The diagnosis of a lack of heat from the heater started by checking the temperature of the heater hoses. The return hose was colder than the inlet hose.</vt:lpstr>
      <vt:lpstr>2 A test strip was used to check the coolant pH and freezing point. The coolant did not look fresh, but the test strip results were normal.</vt:lpstr>
      <vt:lpstr>3 The refractometer test confirmed that the freezing protection was –32°F (–36°C).</vt:lpstr>
      <vt:lpstr>4 The heater core was flushed and the coolant flow through the hoses seemed to be normal.</vt:lpstr>
      <vt:lpstr>5 The heater core had to be removed and this required that the dash assembly be removed. Starting to remove the dash components to get access to the heater core.</vt:lpstr>
      <vt:lpstr>6 The fasteners used to retain the dash to the bulkhead being removed.</vt:lpstr>
      <vt:lpstr>7 The A/C system was evacuated because it was necessary to remove HVAC module which contained the evaporator.</vt:lpstr>
      <vt:lpstr>8 The dash was pulled back and the heater core became visible.</vt:lpstr>
      <vt:lpstr>9 The vacuum connection for the HVAC vacuum actuators was disconnected from under the hood.</vt:lpstr>
      <vt:lpstr>10 The AC hose connections to the evaporator were removed.</vt:lpstr>
      <vt:lpstr>11 The heater core being removed from inside the vehicle.</vt:lpstr>
      <vt:lpstr>12 The heater core was removed from the inside of the vehicle and connected to the heater hoses and then the engine was started. The heater core felt hot across the entire surface.</vt:lpstr>
      <vt:lpstr>13 However, when an infrared temperature gun was used, the temperature measured about 20 degrees different depending on where it was measured.</vt:lpstr>
      <vt:lpstr>14 The evaporator had signs that it was leaking as indicted by the oil seen on the surface. It was replaced at the same time as the heater core.</vt:lpstr>
      <vt:lpstr>15 The replacement heater core was made of aluminum instead of brass like the original but it fit correctly.</vt:lpstr>
      <vt:lpstr>16 Fresh coolant was added to a coolant exchange machine. Conventional green (IAT) coolant was used because it had been converted to this coolant during a previous service.</vt:lpstr>
      <vt:lpstr>17 The coolant was replaced using the exchange machine, which also purged any air from the system. The heater worked great and was very hot and the vehicle owner was pleased.</vt:lpstr>
      <vt:lpstr>18 The end cap was removed from the old heater core and connected to a water hose. Only about half of the tubes were flowing water indicating that this heater core did require replacement.</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Heating System Operation and Diagnosis</dc:title>
  <dc:subject>Automotive Heating And Air Conditioning</dc:subject>
  <dc:creator>James D. Halderman</dc:creator>
  <cp:keywords>Automotive</cp:keywords>
  <cp:lastModifiedBy>Melissa O'Connor</cp:lastModifiedBy>
  <cp:revision>224</cp:revision>
  <dcterms:created xsi:type="dcterms:W3CDTF">2014-07-14T20:04:21Z</dcterms:created>
  <dcterms:modified xsi:type="dcterms:W3CDTF">2017-01-17T16:06:40Z</dcterms:modified>
</cp:coreProperties>
</file>